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743" r:id="rId2"/>
    <p:sldId id="692" r:id="rId3"/>
    <p:sldId id="736" r:id="rId4"/>
    <p:sldId id="734" r:id="rId5"/>
    <p:sldId id="735" r:id="rId6"/>
    <p:sldId id="716" r:id="rId7"/>
    <p:sldId id="717" r:id="rId8"/>
    <p:sldId id="718" r:id="rId9"/>
    <p:sldId id="719" r:id="rId10"/>
    <p:sldId id="720" r:id="rId11"/>
    <p:sldId id="721" r:id="rId12"/>
    <p:sldId id="722" r:id="rId13"/>
    <p:sldId id="723" r:id="rId14"/>
    <p:sldId id="744" r:id="rId15"/>
    <p:sldId id="724" r:id="rId16"/>
    <p:sldId id="726" r:id="rId17"/>
    <p:sldId id="727" r:id="rId18"/>
    <p:sldId id="728" r:id="rId19"/>
    <p:sldId id="729" r:id="rId20"/>
    <p:sldId id="741" r:id="rId21"/>
    <p:sldId id="730" r:id="rId22"/>
    <p:sldId id="731" r:id="rId23"/>
    <p:sldId id="732" r:id="rId24"/>
    <p:sldId id="733" r:id="rId25"/>
    <p:sldId id="712" r:id="rId26"/>
  </p:sldIdLst>
  <p:sldSz cx="9144000" cy="6858000" type="screen4x3"/>
  <p:notesSz cx="7099300" cy="10234613"/>
  <p:defaultTextStyle>
    <a:defPPr>
      <a:defRPr lang="nb-NO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E29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9970" autoAdjust="0"/>
    <p:restoredTop sz="90929"/>
  </p:normalViewPr>
  <p:slideViewPr>
    <p:cSldViewPr>
      <p:cViewPr varScale="1">
        <p:scale>
          <a:sx n="170" d="100"/>
          <a:sy n="170" d="100"/>
        </p:scale>
        <p:origin x="144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nb-NO" altLang="en-US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nb-NO" altLang="en-US"/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nb-NO" altLang="en-US"/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B7175273-0F1E-425C-94BD-89C5CE94172E}" type="slidenum">
              <a:rPr lang="nb-NO" altLang="en-US"/>
              <a:pPr/>
              <a:t>‹#›</a:t>
            </a:fld>
            <a:endParaRPr lang="nb-NO" altLang="en-US"/>
          </a:p>
        </p:txBody>
      </p:sp>
    </p:spTree>
    <p:extLst>
      <p:ext uri="{BB962C8B-B14F-4D97-AF65-F5344CB8AC3E}">
        <p14:creationId xmlns:p14="http://schemas.microsoft.com/office/powerpoint/2010/main" val="3478194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nb-NO" altLang="en-US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nb-NO" altLang="en-US"/>
          </a:p>
        </p:txBody>
      </p:sp>
      <p:sp>
        <p:nvSpPr>
          <p:cNvPr id="983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83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441"/>
            <a:ext cx="5206153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en-US" smtClean="0"/>
              <a:t>Click to edit Master text styles</a:t>
            </a:r>
          </a:p>
          <a:p>
            <a:pPr lvl="1"/>
            <a:r>
              <a:rPr lang="nb-NO" altLang="en-US" smtClean="0"/>
              <a:t>Second level</a:t>
            </a:r>
          </a:p>
          <a:p>
            <a:pPr lvl="2"/>
            <a:r>
              <a:rPr lang="nb-NO" altLang="en-US" smtClean="0"/>
              <a:t>Third level</a:t>
            </a:r>
          </a:p>
          <a:p>
            <a:pPr lvl="3"/>
            <a:r>
              <a:rPr lang="nb-NO" altLang="en-US" smtClean="0"/>
              <a:t>Fourth level</a:t>
            </a:r>
          </a:p>
          <a:p>
            <a:pPr lvl="4"/>
            <a:r>
              <a:rPr lang="nb-NO" altLang="en-US" smtClean="0"/>
              <a:t>Fifth level</a:t>
            </a: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nb-NO" altLang="en-US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EC6913F0-DFB8-4CEC-8982-139643909D30}" type="slidenum">
              <a:rPr lang="nb-NO" altLang="en-US"/>
              <a:pPr/>
              <a:t>‹#›</a:t>
            </a:fld>
            <a:endParaRPr lang="nb-NO" altLang="en-US"/>
          </a:p>
        </p:txBody>
      </p:sp>
    </p:spTree>
    <p:extLst>
      <p:ext uri="{BB962C8B-B14F-4D97-AF65-F5344CB8AC3E}">
        <p14:creationId xmlns:p14="http://schemas.microsoft.com/office/powerpoint/2010/main" val="368600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72608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>
            <a:off x="467544" y="836712"/>
            <a:ext cx="820891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73515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4038600" cy="54006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54006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>
            <a:off x="467544" y="836712"/>
            <a:ext cx="820891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4931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3" name="Straight Connector 2"/>
          <p:cNvCxnSpPr/>
          <p:nvPr userDrawn="1"/>
        </p:nvCxnSpPr>
        <p:spPr bwMode="auto">
          <a:xfrm>
            <a:off x="467544" y="836712"/>
            <a:ext cx="820891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4420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27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3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90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3350"/>
            <a:ext cx="4038600" cy="2190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21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A801C-046D-4952-B606-C0363F3E51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19"/>
          <p:cNvSpPr>
            <a:spLocks noGrp="1" noChangeArrowheads="1"/>
          </p:cNvSpPr>
          <p:nvPr>
            <p:ph type="dt" sz="half" idx="11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20"/>
          <p:cNvSpPr>
            <a:spLocks noGrp="1" noChangeArrowheads="1"/>
          </p:cNvSpPr>
          <p:nvPr>
            <p:ph type="ftr" sz="quarter" idx="12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4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0" name="Picture 26" descr="&#10;stripe.jpg                                                     004659C1hd                             BCDAEE2C: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5588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" name="Rectangle 27"/>
          <p:cNvSpPr>
            <a:spLocks noChangeArrowheads="1"/>
          </p:cNvSpPr>
          <p:nvPr userDrawn="1"/>
        </p:nvSpPr>
        <p:spPr bwMode="auto">
          <a:xfrm>
            <a:off x="815975" y="990600"/>
            <a:ext cx="695642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400">
                <a:solidFill>
                  <a:schemeClr val="tx2"/>
                </a:solidFill>
                <a:latin typeface="Arial" charset="0"/>
              </a:defRPr>
            </a:lvl1pPr>
            <a:lvl2pPr>
              <a:defRPr sz="4400">
                <a:solidFill>
                  <a:schemeClr val="tx2"/>
                </a:solidFill>
                <a:latin typeface="Arial" charset="0"/>
              </a:defRPr>
            </a:lvl2pPr>
            <a:lvl3pPr>
              <a:defRPr sz="4400">
                <a:solidFill>
                  <a:schemeClr val="tx2"/>
                </a:solidFill>
                <a:latin typeface="Arial" charset="0"/>
              </a:defRPr>
            </a:lvl3pPr>
            <a:lvl4pPr>
              <a:defRPr sz="4400">
                <a:solidFill>
                  <a:schemeClr val="tx2"/>
                </a:solidFill>
                <a:latin typeface="Arial" charset="0"/>
              </a:defRPr>
            </a:lvl4pPr>
            <a:lvl5pPr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52" name="Rectangle 28"/>
          <p:cNvSpPr>
            <a:spLocks noChangeArrowheads="1"/>
          </p:cNvSpPr>
          <p:nvPr userDrawn="1"/>
        </p:nvSpPr>
        <p:spPr bwMode="auto">
          <a:xfrm>
            <a:off x="838200" y="2057400"/>
            <a:ext cx="685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 sz="1600">
              <a:latin typeface="Arial" charset="0"/>
            </a:endParaRPr>
          </a:p>
        </p:txBody>
      </p:sp>
      <p:sp>
        <p:nvSpPr>
          <p:cNvPr id="1053" name="Text Box 29"/>
          <p:cNvSpPr txBox="1">
            <a:spLocks noChangeArrowheads="1"/>
          </p:cNvSpPr>
          <p:nvPr userDrawn="1"/>
        </p:nvSpPr>
        <p:spPr bwMode="auto">
          <a:xfrm>
            <a:off x="198438" y="6519863"/>
            <a:ext cx="437435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1100" noProof="0" dirty="0" smtClean="0">
                <a:solidFill>
                  <a:schemeClr val="bg1"/>
                </a:solidFill>
                <a:latin typeface="Arial" charset="0"/>
              </a:rPr>
              <a:t>(C) Traffic Engineering Research Centre</a:t>
            </a:r>
            <a:endParaRPr lang="en-US" altLang="en-US" sz="1100" noProof="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2" grpId="0" autoUpdateAnimBg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arvid.aakre@ntnu.no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55576" y="1916832"/>
            <a:ext cx="773030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3200">
                <a:solidFill>
                  <a:schemeClr val="tx1"/>
                </a:solidFill>
                <a:latin typeface="Arial" charset="0"/>
              </a:defRPr>
            </a:lvl1pPr>
            <a:lvl2pPr marL="768350" indent="-285750"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charset="0"/>
              </a:defRPr>
            </a:lvl2pPr>
            <a:lvl3pPr marL="1187450" indent="-228600" algn="ctr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655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ctr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altLang="en-US" sz="2800" b="1" dirty="0" smtClean="0">
                <a:solidFill>
                  <a:schemeClr val="accent2"/>
                </a:solidFill>
              </a:rPr>
              <a:t>Traffic flow and driver </a:t>
            </a:r>
            <a:r>
              <a:rPr lang="en-US" altLang="en-US" sz="2800" b="1" dirty="0" err="1" smtClean="0">
                <a:solidFill>
                  <a:schemeClr val="accent2"/>
                </a:solidFill>
              </a:rPr>
              <a:t>behaviour</a:t>
            </a:r>
            <a:endParaRPr lang="en-US" altLang="en-US" sz="2800" b="1" dirty="0" smtClean="0">
              <a:solidFill>
                <a:schemeClr val="accent2"/>
              </a:solidFill>
            </a:endParaRPr>
          </a:p>
          <a:p>
            <a:pPr algn="l" eaLnBrk="1" hangingPunct="1"/>
            <a:r>
              <a:rPr lang="en-US" altLang="en-US" sz="1800" b="1" dirty="0" smtClean="0"/>
              <a:t/>
            </a:r>
            <a:br>
              <a:rPr lang="en-US" altLang="en-US" sz="1800" b="1" dirty="0" smtClean="0"/>
            </a:br>
            <a:r>
              <a:rPr lang="en-US" altLang="en-US" sz="1800" b="1" dirty="0" smtClean="0"/>
              <a:t>Seminar Traffic Management and Control</a:t>
            </a:r>
          </a:p>
          <a:p>
            <a:pPr algn="l" eaLnBrk="1" hangingPunct="1"/>
            <a:r>
              <a:rPr lang="en-US" altLang="en-US" sz="1800" b="1" dirty="0" smtClean="0"/>
              <a:t>June 8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2017, Thon Hotel Bristol, Oslo</a:t>
            </a:r>
            <a:endParaRPr lang="en-US" altLang="en-US" sz="1800" dirty="0" smtClean="0"/>
          </a:p>
          <a:p>
            <a:pPr algn="l" eaLnBrk="1" hangingPunct="1"/>
            <a:endParaRPr lang="en-US" altLang="en-US" sz="1800" dirty="0" smtClean="0"/>
          </a:p>
          <a:p>
            <a:pPr algn="l" eaLnBrk="1" hangingPunct="1"/>
            <a:r>
              <a:rPr lang="en-US" altLang="en-US" sz="2000" b="1" dirty="0" smtClean="0"/>
              <a:t>Arvid Aakre</a:t>
            </a:r>
          </a:p>
          <a:p>
            <a:pPr algn="l" eaLnBrk="1" hangingPunct="1"/>
            <a:r>
              <a:rPr lang="en-US" altLang="en-US" sz="1800" dirty="0" smtClean="0"/>
              <a:t>Traffic Engineering Research Centre</a:t>
            </a:r>
          </a:p>
          <a:p>
            <a:pPr algn="l" eaLnBrk="1" hangingPunct="1"/>
            <a:r>
              <a:rPr lang="en-US" altLang="en-US" sz="1800" dirty="0" smtClean="0"/>
              <a:t>Department of Civil and Environmental Engineering, NTNU</a:t>
            </a:r>
          </a:p>
          <a:p>
            <a:pPr algn="l" eaLnBrk="1" hangingPunct="1"/>
            <a:r>
              <a:rPr lang="en-US" altLang="en-US" sz="1800" i="1" dirty="0" smtClean="0">
                <a:solidFill>
                  <a:schemeClr val="accent4"/>
                </a:solidFill>
              </a:rPr>
              <a:t>E-mail: arvid.aakre@ntnu.no </a:t>
            </a:r>
            <a:endParaRPr lang="en-US" altLang="en-US" sz="1800" i="1" dirty="0">
              <a:solidFill>
                <a:schemeClr val="accent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88628"/>
            <a:ext cx="2689746" cy="12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Observed headway distributions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66328"/>
            <a:ext cx="5336969" cy="352839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980728"/>
            <a:ext cx="4860032" cy="290660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4127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Satisficing or optimizing?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80728"/>
            <a:ext cx="8229600" cy="54006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>
            <a:off x="4355976" y="2780928"/>
            <a:ext cx="2016224" cy="7560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/>
          <p:cNvSpPr txBox="1"/>
          <p:nvPr/>
        </p:nvSpPr>
        <p:spPr>
          <a:xfrm rot="1255871">
            <a:off x="4187997" y="2765792"/>
            <a:ext cx="3225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Driver assistance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39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driver behavior affect delay?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64175" t="5201" r="14760" b="18501"/>
          <a:stretch/>
        </p:blipFill>
        <p:spPr>
          <a:xfrm>
            <a:off x="457200" y="1070994"/>
            <a:ext cx="5122912" cy="52186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21226" y="2132856"/>
            <a:ext cx="276235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</a:rPr>
              <a:t>Example from Trondheim</a:t>
            </a:r>
          </a:p>
          <a:p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 err="1" smtClean="0">
                <a:latin typeface="+mn-lt"/>
              </a:rPr>
              <a:t>Aimsun</a:t>
            </a:r>
            <a:r>
              <a:rPr lang="en-US" sz="1800" dirty="0" smtClean="0">
                <a:latin typeface="+mn-lt"/>
              </a:rPr>
              <a:t> micro simulation</a:t>
            </a:r>
          </a:p>
          <a:p>
            <a:endParaRPr lang="en-US" sz="1800" dirty="0">
              <a:latin typeface="+mn-lt"/>
            </a:endParaRPr>
          </a:p>
          <a:p>
            <a:r>
              <a:rPr lang="en-US" sz="1800" dirty="0" smtClean="0">
                <a:latin typeface="+mn-lt"/>
              </a:rPr>
              <a:t>100 replications</a:t>
            </a:r>
          </a:p>
          <a:p>
            <a:endParaRPr lang="en-US" sz="1800" dirty="0">
              <a:latin typeface="+mn-lt"/>
            </a:endParaRPr>
          </a:p>
          <a:p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270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driver behavior affect delay?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52450"/>
            <a:ext cx="8182613" cy="492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5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Traffic flow at bottlenecks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4104456" cy="5472608"/>
          </a:xfrm>
        </p:spPr>
        <p:txBody>
          <a:bodyPr/>
          <a:lstStyle/>
          <a:p>
            <a:pPr marL="0" indent="0">
              <a:buNone/>
            </a:pPr>
            <a:r>
              <a:rPr lang="en-US" sz="2100" dirty="0" smtClean="0"/>
              <a:t>In the active bottleneck:</a:t>
            </a:r>
          </a:p>
          <a:p>
            <a:endParaRPr lang="en-US" sz="2100" dirty="0" smtClean="0"/>
          </a:p>
          <a:p>
            <a:r>
              <a:rPr lang="en-US" sz="2100" dirty="0" smtClean="0"/>
              <a:t>Driver </a:t>
            </a:r>
            <a:r>
              <a:rPr lang="en-US" sz="2100" dirty="0"/>
              <a:t>attention</a:t>
            </a:r>
          </a:p>
          <a:p>
            <a:r>
              <a:rPr lang="en-US" sz="2100" dirty="0" smtClean="0"/>
              <a:t>Increase capacity</a:t>
            </a:r>
          </a:p>
          <a:p>
            <a:r>
              <a:rPr lang="en-US" sz="2100" dirty="0" smtClean="0"/>
              <a:t>Minimize lost time</a:t>
            </a:r>
          </a:p>
          <a:p>
            <a:endParaRPr lang="en-US" sz="2100" dirty="0" smtClean="0"/>
          </a:p>
          <a:p>
            <a:endParaRPr lang="en-US" sz="2100" dirty="0" smtClean="0"/>
          </a:p>
          <a:p>
            <a:r>
              <a:rPr lang="en-US" sz="2100" dirty="0" smtClean="0"/>
              <a:t>20-30 % </a:t>
            </a:r>
            <a:r>
              <a:rPr lang="en-US" sz="2100" noProof="1" smtClean="0"/>
              <a:t>capacity</a:t>
            </a:r>
            <a:r>
              <a:rPr lang="en-US" sz="2100" dirty="0" smtClean="0"/>
              <a:t> increase is feasible, just from driver behavior</a:t>
            </a:r>
          </a:p>
          <a:p>
            <a:endParaRPr lang="en-US" sz="2100" dirty="0" smtClean="0"/>
          </a:p>
          <a:p>
            <a:r>
              <a:rPr lang="en-US" sz="2100" dirty="0" smtClean="0"/>
              <a:t>Use driver assistance system?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0" y="980728"/>
            <a:ext cx="4114800" cy="5472608"/>
          </a:xfrm>
          <a:prstGeom prst="rect">
            <a:avLst/>
          </a:prstGeom>
        </p:spPr>
        <p:txBody>
          <a:bodyPr/>
          <a:lstStyle>
            <a:lvl1pPr marL="257162" indent="-257162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85" indent="-21430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2pPr>
            <a:lvl3pPr marL="857207" indent="-171442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500">
                <a:solidFill>
                  <a:schemeClr val="tx1"/>
                </a:solidFill>
                <a:latin typeface="+mn-lt"/>
              </a:defRPr>
            </a:lvl3pPr>
            <a:lvl4pPr marL="1200090" indent="-17144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tx1"/>
                </a:solidFill>
                <a:latin typeface="+mn-lt"/>
              </a:defRPr>
            </a:lvl4pPr>
            <a:lvl5pPr marL="1542974" indent="-171442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5pPr>
            <a:lvl6pPr marL="1885856" indent="-171442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228739" indent="-171442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571622" indent="-171442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2914505" indent="-171442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</a:pPr>
            <a:r>
              <a:rPr lang="en-US" sz="2100" kern="0" dirty="0" smtClean="0"/>
              <a:t>Upstream intersections with Downstream Flow Restrictions:</a:t>
            </a:r>
          </a:p>
          <a:p>
            <a:pPr eaLnBrk="1" hangingPunct="1"/>
            <a:endParaRPr lang="en-US" sz="2100" kern="0" dirty="0" smtClean="0"/>
          </a:p>
          <a:p>
            <a:pPr eaLnBrk="1" hangingPunct="1"/>
            <a:r>
              <a:rPr lang="en-US" sz="2100" kern="0" dirty="0" smtClean="0"/>
              <a:t>Distribute priority</a:t>
            </a:r>
          </a:p>
          <a:p>
            <a:pPr eaLnBrk="1" hangingPunct="1"/>
            <a:r>
              <a:rPr lang="en-US" sz="2100" kern="0" dirty="0" smtClean="0"/>
              <a:t>Minimize delays for those not heading for the bottleneck</a:t>
            </a:r>
          </a:p>
          <a:p>
            <a:pPr eaLnBrk="1" hangingPunct="1"/>
            <a:r>
              <a:rPr lang="en-US" sz="2100" kern="0" dirty="0" smtClean="0"/>
              <a:t>Minimize stress and aggression</a:t>
            </a:r>
          </a:p>
          <a:p>
            <a:pPr marL="0" indent="0" eaLnBrk="1" hangingPunct="1">
              <a:buNone/>
            </a:pPr>
            <a:endParaRPr lang="en-US" sz="2100" kern="0" dirty="0" smtClean="0"/>
          </a:p>
          <a:p>
            <a:pPr eaLnBrk="1" hangingPunct="1"/>
            <a:r>
              <a:rPr lang="en-US" sz="2100" kern="0" dirty="0" smtClean="0"/>
              <a:t>Green time is not optimal for distributing priority in DFR conditions!</a:t>
            </a:r>
            <a:endParaRPr lang="en-US" sz="2100" kern="0" dirty="0"/>
          </a:p>
        </p:txBody>
      </p:sp>
    </p:spTree>
    <p:extLst>
      <p:ext uri="{BB962C8B-B14F-4D97-AF65-F5344CB8AC3E}">
        <p14:creationId xmlns:p14="http://schemas.microsoft.com/office/powerpoint/2010/main" val="296140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Conclusions – driver behavior and efficiency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Driver support systems can provide assistance based on position and traffic conditions</a:t>
            </a:r>
          </a:p>
          <a:p>
            <a:endParaRPr lang="en-US" sz="1800" dirty="0"/>
          </a:p>
          <a:p>
            <a:r>
              <a:rPr lang="en-US" sz="1800" dirty="0" smtClean="0"/>
              <a:t>Experiments have shown that there is a great potential for enhanced driver behavior</a:t>
            </a:r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Doubling throughput is possible (with maximum effort)</a:t>
            </a:r>
          </a:p>
          <a:p>
            <a:endParaRPr lang="en-US" sz="1800" dirty="0" smtClean="0"/>
          </a:p>
          <a:p>
            <a:r>
              <a:rPr lang="en-US" sz="1800" dirty="0" smtClean="0"/>
              <a:t>Efficiency gains of 20 % may be obtained without drivers leaving the comfort zone, and without sacrificing safety margins </a:t>
            </a:r>
          </a:p>
          <a:p>
            <a:endParaRPr lang="en-US" sz="1800" dirty="0"/>
          </a:p>
          <a:p>
            <a:r>
              <a:rPr lang="en-US" sz="1800" dirty="0" smtClean="0"/>
              <a:t>Simulations have shown that such efficiency gains lead to significant delay reductions</a:t>
            </a:r>
          </a:p>
          <a:p>
            <a:endParaRPr lang="en-US" sz="1800" dirty="0"/>
          </a:p>
          <a:p>
            <a:r>
              <a:rPr lang="en-US" sz="1800" dirty="0" smtClean="0"/>
              <a:t>The challenge is that your willingness to be efficient leads to reduced delays for those following you. There’s no immediate reward …</a:t>
            </a:r>
          </a:p>
        </p:txBody>
      </p:sp>
    </p:spTree>
    <p:extLst>
      <p:ext uri="{BB962C8B-B14F-4D97-AF65-F5344CB8AC3E}">
        <p14:creationId xmlns:p14="http://schemas.microsoft.com/office/powerpoint/2010/main" val="86183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 traffic - Competition or cooperation?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5122912" cy="2448272"/>
          </a:xfrm>
        </p:spPr>
        <p:txBody>
          <a:bodyPr/>
          <a:lstStyle/>
          <a:p>
            <a:pPr marL="0" indent="0">
              <a:buNone/>
            </a:pPr>
            <a:r>
              <a:rPr lang="en-US" sz="1400" b="1" u="sng" dirty="0" smtClean="0"/>
              <a:t>Competition</a:t>
            </a:r>
            <a:r>
              <a:rPr lang="en-US" sz="1400" b="1" dirty="0" smtClean="0"/>
              <a:t> </a:t>
            </a:r>
            <a:r>
              <a:rPr lang="en-US" sz="1400" b="1" dirty="0"/>
              <a:t>has been shown to be </a:t>
            </a:r>
            <a:r>
              <a:rPr lang="en-US" sz="1400" b="1" dirty="0" smtClean="0"/>
              <a:t>useful </a:t>
            </a:r>
          </a:p>
          <a:p>
            <a:pPr marL="0" indent="0">
              <a:buNone/>
            </a:pPr>
            <a:r>
              <a:rPr lang="en-US" sz="1400" b="1" dirty="0" smtClean="0"/>
              <a:t>up </a:t>
            </a:r>
            <a:r>
              <a:rPr lang="en-US" sz="1400" b="1" dirty="0"/>
              <a:t>to a certain point and no further</a:t>
            </a:r>
            <a:r>
              <a:rPr lang="en-US" sz="1400" b="1" dirty="0" smtClean="0"/>
              <a:t>,</a:t>
            </a:r>
          </a:p>
          <a:p>
            <a:pPr marL="0" indent="0">
              <a:buNone/>
            </a:pPr>
            <a:r>
              <a:rPr lang="en-US" sz="1400" b="1" dirty="0"/>
              <a:t/>
            </a:r>
            <a:br>
              <a:rPr lang="en-US" sz="1400" b="1" dirty="0"/>
            </a:br>
            <a:r>
              <a:rPr lang="en-US" sz="1400" b="1" dirty="0"/>
              <a:t>but </a:t>
            </a:r>
            <a:r>
              <a:rPr lang="en-US" sz="1400" b="1" u="sng" dirty="0"/>
              <a:t>cooperation</a:t>
            </a:r>
            <a:r>
              <a:rPr lang="en-US" sz="1400" b="1" dirty="0"/>
              <a:t>, which is the thing</a:t>
            </a:r>
            <a:br>
              <a:rPr lang="en-US" sz="1400" b="1" dirty="0"/>
            </a:br>
            <a:r>
              <a:rPr lang="en-US" sz="1400" b="1" dirty="0"/>
              <a:t>we must strive for today</a:t>
            </a:r>
            <a:r>
              <a:rPr lang="en-US" sz="1400" b="1" dirty="0" smtClean="0"/>
              <a:t>,</a:t>
            </a:r>
          </a:p>
          <a:p>
            <a:pPr marL="0" indent="0">
              <a:buNone/>
            </a:pPr>
            <a:r>
              <a:rPr lang="en-US" sz="1400" b="1" dirty="0"/>
              <a:t/>
            </a:r>
            <a:br>
              <a:rPr lang="en-US" sz="1400" b="1" dirty="0"/>
            </a:br>
            <a:r>
              <a:rPr lang="en-US" sz="1400" b="1" dirty="0"/>
              <a:t>begins where competition leaves off</a:t>
            </a:r>
            <a:r>
              <a:rPr lang="en-US" sz="1400" b="1" dirty="0" smtClean="0"/>
              <a:t>. </a:t>
            </a:r>
          </a:p>
          <a:p>
            <a:pPr marL="0" indent="0">
              <a:buNone/>
            </a:pPr>
            <a:r>
              <a:rPr lang="en-US" sz="1400" dirty="0"/>
              <a:t/>
            </a:r>
            <a:br>
              <a:rPr lang="en-US" sz="1400" dirty="0"/>
            </a:br>
            <a:r>
              <a:rPr lang="en-US" sz="1400" i="1" dirty="0" smtClean="0"/>
              <a:t>Franklin </a:t>
            </a:r>
            <a:r>
              <a:rPr lang="en-US" sz="1400" i="1" dirty="0"/>
              <a:t>D. Roosevelt</a:t>
            </a:r>
            <a:r>
              <a:rPr lang="en-US" sz="1400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3484485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dirty="0" smtClean="0">
              <a:latin typeface="+mn-lt"/>
            </a:endParaRPr>
          </a:p>
          <a:p>
            <a:r>
              <a:rPr lang="en-US" sz="1400" b="1" dirty="0" smtClean="0">
                <a:latin typeface="+mn-lt"/>
              </a:rPr>
              <a:t>If </a:t>
            </a:r>
            <a:r>
              <a:rPr lang="en-US" sz="1400" b="1" dirty="0">
                <a:latin typeface="+mn-lt"/>
              </a:rPr>
              <a:t>you want to make peace with your enemy, </a:t>
            </a:r>
            <a:endParaRPr lang="en-US" sz="1400" b="1" dirty="0" smtClean="0">
              <a:latin typeface="+mn-lt"/>
            </a:endParaRPr>
          </a:p>
          <a:p>
            <a:r>
              <a:rPr lang="en-US" sz="1400" b="1" dirty="0" smtClean="0">
                <a:latin typeface="+mn-lt"/>
              </a:rPr>
              <a:t>you </a:t>
            </a:r>
            <a:r>
              <a:rPr lang="en-US" sz="1400" b="1" dirty="0">
                <a:latin typeface="+mn-lt"/>
              </a:rPr>
              <a:t>have to work with your enemy. </a:t>
            </a:r>
            <a:endParaRPr lang="en-US" sz="1400" b="1" dirty="0" smtClean="0">
              <a:latin typeface="+mn-lt"/>
            </a:endParaRPr>
          </a:p>
          <a:p>
            <a:endParaRPr lang="en-US" sz="1400" b="1" dirty="0">
              <a:latin typeface="+mn-lt"/>
            </a:endParaRPr>
          </a:p>
          <a:p>
            <a:r>
              <a:rPr lang="en-US" sz="1400" b="1" dirty="0" smtClean="0">
                <a:latin typeface="+mn-lt"/>
              </a:rPr>
              <a:t>Then </a:t>
            </a:r>
            <a:r>
              <a:rPr lang="en-US" sz="1400" b="1" dirty="0">
                <a:latin typeface="+mn-lt"/>
              </a:rPr>
              <a:t>he becomes your partner. </a:t>
            </a:r>
            <a:endParaRPr lang="en-US" sz="1400" b="1" dirty="0" smtClean="0">
              <a:latin typeface="+mn-lt"/>
            </a:endParaRPr>
          </a:p>
          <a:p>
            <a:endParaRPr lang="en-US" sz="1400" i="1" dirty="0" smtClean="0">
              <a:latin typeface="+mn-lt"/>
            </a:endParaRPr>
          </a:p>
          <a:p>
            <a:r>
              <a:rPr lang="en-US" sz="1400" i="1" dirty="0" smtClean="0">
                <a:latin typeface="+mn-lt"/>
              </a:rPr>
              <a:t>Nelson </a:t>
            </a:r>
            <a:r>
              <a:rPr lang="en-US" sz="1400" i="1" dirty="0">
                <a:latin typeface="+mn-lt"/>
              </a:rPr>
              <a:t>Mandela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212976"/>
            <a:ext cx="408990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86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2800" dirty="0" smtClean="0"/>
              <a:t>Cooperation in </a:t>
            </a:r>
            <a:r>
              <a:rPr lang="nb-NO" sz="2800" dirty="0" err="1" smtClean="0"/>
              <a:t>roundabouts</a:t>
            </a:r>
            <a:endParaRPr lang="nb-NO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4" name="roundabout split screen norm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568" y="908720"/>
            <a:ext cx="7787595" cy="519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47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2800" dirty="0" err="1" smtClean="0"/>
              <a:t>Affecting</a:t>
            </a:r>
            <a:r>
              <a:rPr lang="nb-NO" sz="2800" dirty="0"/>
              <a:t> </a:t>
            </a:r>
            <a:r>
              <a:rPr lang="nb-NO" sz="2800" dirty="0" smtClean="0"/>
              <a:t>gaps </a:t>
            </a:r>
            <a:r>
              <a:rPr lang="nb-NO" sz="2800" dirty="0" err="1" smtClean="0"/>
              <a:t>offered</a:t>
            </a:r>
            <a:r>
              <a:rPr lang="nb-NO" sz="2800" dirty="0" smtClean="0"/>
              <a:t> to </a:t>
            </a:r>
            <a:r>
              <a:rPr lang="nb-NO" sz="2800" dirty="0" err="1" smtClean="0"/>
              <a:t>yielding</a:t>
            </a:r>
            <a:r>
              <a:rPr lang="nb-NO" sz="2800" dirty="0" smtClean="0"/>
              <a:t> drivers</a:t>
            </a:r>
            <a:endParaRPr lang="nb-NO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8" r="37583" b="12026"/>
          <a:stretch/>
        </p:blipFill>
        <p:spPr>
          <a:xfrm>
            <a:off x="6300192" y="3501008"/>
            <a:ext cx="2520280" cy="24067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r="36613" b="14932"/>
          <a:stretch/>
        </p:blipFill>
        <p:spPr>
          <a:xfrm>
            <a:off x="6225756" y="1030432"/>
            <a:ext cx="2533052" cy="2304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030432"/>
            <a:ext cx="5758602" cy="34612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0827" y="4466605"/>
            <a:ext cx="5859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800" i="1" dirty="0" err="1" smtClean="0"/>
              <a:t>Adapted</a:t>
            </a:r>
            <a:r>
              <a:rPr lang="nb-NO" sz="1800" i="1" dirty="0" smtClean="0"/>
              <a:t> from </a:t>
            </a:r>
            <a:r>
              <a:rPr lang="nb-NO" sz="1800" i="1" dirty="0" err="1" smtClean="0"/>
              <a:t>figure</a:t>
            </a:r>
            <a:r>
              <a:rPr lang="nb-NO" sz="1800" i="1" dirty="0" smtClean="0"/>
              <a:t> 8.14</a:t>
            </a:r>
          </a:p>
          <a:p>
            <a:r>
              <a:rPr lang="nb-NO" sz="1800" i="1" dirty="0" err="1" smtClean="0"/>
              <a:t>Revised</a:t>
            </a:r>
            <a:r>
              <a:rPr lang="nb-NO" sz="1800" i="1" dirty="0" smtClean="0"/>
              <a:t> </a:t>
            </a:r>
            <a:r>
              <a:rPr lang="nb-NO" sz="1800" i="1" dirty="0" err="1" smtClean="0"/>
              <a:t>Monograph</a:t>
            </a:r>
            <a:r>
              <a:rPr lang="nb-NO" sz="1800" i="1" dirty="0" smtClean="0"/>
              <a:t> </a:t>
            </a:r>
            <a:r>
              <a:rPr lang="nb-NO" sz="1800" i="1" dirty="0" err="1" smtClean="0"/>
              <a:t>on</a:t>
            </a:r>
            <a:r>
              <a:rPr lang="nb-NO" sz="1800" i="1" dirty="0" smtClean="0"/>
              <a:t> </a:t>
            </a:r>
            <a:r>
              <a:rPr lang="nb-NO" sz="1800" i="1" dirty="0" err="1" smtClean="0"/>
              <a:t>traffic</a:t>
            </a:r>
            <a:r>
              <a:rPr lang="nb-NO" sz="1800" i="1" dirty="0" smtClean="0"/>
              <a:t> </a:t>
            </a:r>
            <a:r>
              <a:rPr lang="nb-NO" sz="1800" i="1" dirty="0" err="1" smtClean="0"/>
              <a:t>flow</a:t>
            </a:r>
            <a:r>
              <a:rPr lang="nb-NO" sz="1800" i="1" dirty="0" smtClean="0"/>
              <a:t> </a:t>
            </a:r>
            <a:r>
              <a:rPr lang="nb-NO" sz="1800" i="1" dirty="0" err="1" smtClean="0"/>
              <a:t>theory</a:t>
            </a:r>
            <a:endParaRPr lang="nb-NO" sz="1800" i="1" dirty="0" smtClean="0"/>
          </a:p>
          <a:p>
            <a:r>
              <a:rPr lang="nb-NO" sz="1800" i="1" dirty="0" smtClean="0"/>
              <a:t>Chapter 8: </a:t>
            </a:r>
            <a:r>
              <a:rPr lang="nb-NO" sz="1800" i="1" dirty="0" err="1" smtClean="0"/>
              <a:t>Troutbeck</a:t>
            </a:r>
            <a:r>
              <a:rPr lang="nb-NO" sz="1800" i="1" dirty="0" smtClean="0"/>
              <a:t> and </a:t>
            </a:r>
            <a:r>
              <a:rPr lang="nb-NO" sz="1800" i="1" dirty="0" err="1" smtClean="0"/>
              <a:t>Brilon</a:t>
            </a:r>
            <a:r>
              <a:rPr lang="nb-NO" sz="1800" i="1" dirty="0" smtClean="0"/>
              <a:t> (2001) </a:t>
            </a:r>
            <a:endParaRPr lang="nb-NO" sz="1800" i="1" dirty="0"/>
          </a:p>
        </p:txBody>
      </p:sp>
    </p:spTree>
    <p:extLst>
      <p:ext uri="{BB962C8B-B14F-4D97-AF65-F5344CB8AC3E}">
        <p14:creationId xmlns:p14="http://schemas.microsoft.com/office/powerpoint/2010/main" val="15804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2800" dirty="0" err="1" smtClean="0"/>
              <a:t>Results</a:t>
            </a:r>
            <a:r>
              <a:rPr lang="nb-NO" sz="2800" dirty="0" smtClean="0"/>
              <a:t> - </a:t>
            </a:r>
            <a:r>
              <a:rPr lang="nb-NO" sz="2800" dirty="0" err="1" smtClean="0"/>
              <a:t>Roundabout</a:t>
            </a:r>
            <a:endParaRPr lang="nb-NO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282442"/>
            <a:ext cx="5504880" cy="32429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94150"/>
            <a:ext cx="6131024" cy="131520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r="46348"/>
          <a:stretch/>
        </p:blipFill>
        <p:spPr>
          <a:xfrm>
            <a:off x="467544" y="1176976"/>
            <a:ext cx="3168352" cy="1219104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3491879" y="1176975"/>
          <a:ext cx="5186472" cy="8818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32454"/>
                <a:gridCol w="1347270"/>
                <a:gridCol w="1368237"/>
                <a:gridCol w="638511"/>
              </a:tblGrid>
              <a:tr h="293951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1" u="none" strike="noStrike" dirty="0" err="1" smtClean="0">
                          <a:effectLst/>
                        </a:rPr>
                        <a:t>Delay</a:t>
                      </a:r>
                      <a:r>
                        <a:rPr lang="nb-NO" sz="1400" b="1" u="none" strike="noStrike" dirty="0" smtClean="0">
                          <a:effectLst/>
                        </a:rPr>
                        <a:t> per </a:t>
                      </a:r>
                      <a:r>
                        <a:rPr lang="nb-NO" sz="1400" b="1" u="none" strike="noStrike" dirty="0" err="1" smtClean="0">
                          <a:effectLst/>
                        </a:rPr>
                        <a:t>lap</a:t>
                      </a:r>
                      <a:r>
                        <a:rPr lang="nb-NO" sz="1400" b="1" u="none" strike="noStrike" dirty="0" smtClean="0">
                          <a:effectLst/>
                        </a:rPr>
                        <a:t> 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1" u="none" strike="noStrike" dirty="0">
                          <a:effectLst/>
                        </a:rPr>
                        <a:t>Experiment 1 A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1" u="none" strike="noStrike" dirty="0">
                          <a:effectLst/>
                        </a:rPr>
                        <a:t>Experiment 2 A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1" u="none" strike="noStrike" dirty="0" smtClean="0">
                          <a:effectLst/>
                        </a:rPr>
                        <a:t>B &lt; A</a:t>
                      </a:r>
                      <a:r>
                        <a:rPr lang="nb-NO" sz="1400" b="1" u="none" strike="noStrike" dirty="0">
                          <a:effectLst/>
                        </a:rPr>
                        <a:t>?</a:t>
                      </a:r>
                      <a:endParaRPr lang="nb-N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951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u="none" strike="noStrike" dirty="0" err="1" smtClean="0">
                          <a:effectLst/>
                        </a:rPr>
                        <a:t>Average</a:t>
                      </a:r>
                      <a:r>
                        <a:rPr lang="nb-NO" sz="1400" u="none" strike="noStrike" dirty="0" smtClean="0">
                          <a:effectLst/>
                        </a:rPr>
                        <a:t> [sec]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72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49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 err="1" smtClean="0">
                          <a:effectLst/>
                        </a:rPr>
                        <a:t>Yes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3951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u="none" strike="noStrike" dirty="0" err="1">
                          <a:effectLst/>
                        </a:rPr>
                        <a:t>Confidence</a:t>
                      </a:r>
                      <a:r>
                        <a:rPr lang="nb-NO" sz="1400" u="none" strike="noStrike" dirty="0">
                          <a:effectLst/>
                        </a:rPr>
                        <a:t> </a:t>
                      </a:r>
                      <a:r>
                        <a:rPr lang="nb-NO" sz="1400" u="none" strike="noStrike" dirty="0" err="1">
                          <a:effectLst/>
                        </a:rPr>
                        <a:t>interval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67-77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45-53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141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 of the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Driver behavior and efficiency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Saturation flow rate at traffic signals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Driver behavior – competition or cooperation ?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Cooperation at roundabouts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Merging, diverging and weaving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93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Zipper merging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980728"/>
            <a:ext cx="5544616" cy="3240360"/>
          </a:xfrm>
        </p:spPr>
        <p:txBody>
          <a:bodyPr/>
          <a:lstStyle/>
          <a:p>
            <a:r>
              <a:rPr lang="en-GB" sz="1800" dirty="0" smtClean="0"/>
              <a:t>All merging of traffic movements in Norway is done as zipper merging</a:t>
            </a:r>
          </a:p>
          <a:p>
            <a:pPr lvl="1"/>
            <a:r>
              <a:rPr lang="en-GB" sz="1800" dirty="0" smtClean="0"/>
              <a:t>Lone drop from 2 to 1 lane</a:t>
            </a:r>
          </a:p>
          <a:p>
            <a:pPr lvl="1"/>
            <a:r>
              <a:rPr lang="en-GB" sz="1800" dirty="0" smtClean="0"/>
              <a:t>Entry to a main road with acceleration lane</a:t>
            </a:r>
          </a:p>
          <a:p>
            <a:pPr lvl="1"/>
            <a:r>
              <a:rPr lang="en-GB" sz="1800" dirty="0" smtClean="0"/>
              <a:t>Other merging situations</a:t>
            </a:r>
          </a:p>
          <a:p>
            <a:endParaRPr lang="en-GB" sz="1800" dirty="0" smtClean="0"/>
          </a:p>
          <a:p>
            <a:r>
              <a:rPr lang="en-GB" sz="1800" dirty="0" smtClean="0"/>
              <a:t>The lanes have equal rights; 50/50 priority</a:t>
            </a:r>
            <a:br>
              <a:rPr lang="en-GB" sz="1800" dirty="0" smtClean="0"/>
            </a:br>
            <a:endParaRPr lang="en-GB" sz="1800" dirty="0" smtClean="0"/>
          </a:p>
          <a:p>
            <a:r>
              <a:rPr lang="en-GB" sz="1800" dirty="0" smtClean="0"/>
              <a:t>The merging should be made within a certain area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683" y="4366333"/>
            <a:ext cx="1043112" cy="16408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68" y="4366333"/>
            <a:ext cx="1259631" cy="1685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72" y="4366333"/>
            <a:ext cx="1285826" cy="16211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169" y="980727"/>
            <a:ext cx="2523632" cy="541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2800" dirty="0" smtClean="0"/>
              <a:t>Cooperative </a:t>
            </a:r>
            <a:r>
              <a:rPr lang="nb-NO" sz="2800" dirty="0" err="1" smtClean="0"/>
              <a:t>zipper</a:t>
            </a:r>
            <a:r>
              <a:rPr lang="nb-NO" sz="2800" dirty="0" smtClean="0"/>
              <a:t> </a:t>
            </a:r>
            <a:r>
              <a:rPr lang="nb-NO" sz="2800" dirty="0" err="1" smtClean="0"/>
              <a:t>merging</a:t>
            </a:r>
            <a:endParaRPr lang="nb-NO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0787" t="12763" b="13139"/>
          <a:stretch/>
        </p:blipFill>
        <p:spPr>
          <a:xfrm>
            <a:off x="457199" y="1844824"/>
            <a:ext cx="8162043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0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Uninstructed vs Instructed </a:t>
            </a:r>
            <a:r>
              <a:rPr lang="en-US" sz="2800" dirty="0" smtClean="0"/>
              <a:t>Zipper Merge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endParaRPr lang="en-US" sz="1650" dirty="0"/>
          </a:p>
        </p:txBody>
      </p:sp>
      <p:pic>
        <p:nvPicPr>
          <p:cNvPr id="4" name="Merging Lånke 2016_04_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6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zipper merging</a:t>
            </a:r>
            <a:endParaRPr lang="en-US" dirty="0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96753"/>
            <a:ext cx="4191000" cy="3456384"/>
          </a:xfrm>
          <a:prstGeom prst="rect">
            <a:avLst/>
          </a:prstGeom>
          <a:noFill/>
        </p:spPr>
      </p:pic>
      <p:pic>
        <p:nvPicPr>
          <p:cNvPr id="6" name="Content Placeholder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96753"/>
            <a:ext cx="4038600" cy="3456384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4653137"/>
            <a:ext cx="6487573" cy="203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6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/>
              <a:t>Cooperation in traffic seems to</a:t>
            </a:r>
          </a:p>
          <a:p>
            <a:r>
              <a:rPr lang="en-US" sz="1800" dirty="0" smtClean="0"/>
              <a:t>Lead to more favorable gap distributions</a:t>
            </a:r>
          </a:p>
          <a:p>
            <a:r>
              <a:rPr lang="en-US" sz="1800" dirty="0" smtClean="0"/>
              <a:t>Slightly reduce critical gap and follow-up headway</a:t>
            </a:r>
          </a:p>
          <a:p>
            <a:r>
              <a:rPr lang="en-US" sz="1800" dirty="0" smtClean="0"/>
              <a:t>Increase capacity</a:t>
            </a:r>
          </a:p>
          <a:p>
            <a:r>
              <a:rPr lang="en-US" sz="1800" dirty="0" smtClean="0"/>
              <a:t>Reduce delays  </a:t>
            </a:r>
          </a:p>
          <a:p>
            <a:endParaRPr lang="en-US" sz="1800" dirty="0"/>
          </a:p>
          <a:p>
            <a:pPr marL="0" indent="0">
              <a:buNone/>
            </a:pPr>
            <a:r>
              <a:rPr lang="en-US" sz="1800" dirty="0" smtClean="0"/>
              <a:t>Observed effects:</a:t>
            </a:r>
          </a:p>
          <a:p>
            <a:r>
              <a:rPr lang="en-US" sz="1800" dirty="0" smtClean="0"/>
              <a:t>Capacity increases of 20-30 % were obtained without sacrificing safety</a:t>
            </a:r>
          </a:p>
          <a:p>
            <a:endParaRPr lang="en-US" sz="1800" dirty="0"/>
          </a:p>
          <a:p>
            <a:r>
              <a:rPr lang="en-US" sz="1800" dirty="0" smtClean="0"/>
              <a:t>Drivers tend to understand the instructions given to them, and they are also capable of turning advice into behavior change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 smtClean="0"/>
              <a:t>By cooperating, instead of competing, “everybody” wins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 smtClean="0"/>
              <a:t>The challenge is that </a:t>
            </a:r>
            <a:r>
              <a:rPr lang="en-US" sz="1800" u="sng" dirty="0" smtClean="0"/>
              <a:t>your</a:t>
            </a:r>
            <a:r>
              <a:rPr lang="en-US" sz="1800" dirty="0" smtClean="0"/>
              <a:t> willingness to cooperate leads to reduced delays for those following you. There’s no immediate reward…</a:t>
            </a:r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400478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 for your attention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Arvid Aakre</a:t>
            </a:r>
            <a:br>
              <a:rPr lang="en-GB" dirty="0" smtClean="0"/>
            </a:br>
            <a:r>
              <a:rPr lang="en-GB" dirty="0" smtClean="0"/>
              <a:t>NTNU Traffic Engineering Research Centre</a:t>
            </a:r>
            <a:br>
              <a:rPr lang="en-GB" dirty="0" smtClean="0"/>
            </a:br>
            <a:r>
              <a:rPr lang="en-GB" dirty="0" smtClean="0"/>
              <a:t>Norwegian University of Science and Technology</a:t>
            </a:r>
            <a:br>
              <a:rPr lang="en-GB" dirty="0" smtClean="0"/>
            </a:br>
            <a:r>
              <a:rPr lang="en-GB" dirty="0" smtClean="0"/>
              <a:t>Trondheim, NORWAY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E-mail: </a:t>
            </a:r>
            <a:r>
              <a:rPr lang="en-GB" dirty="0" smtClean="0">
                <a:hlinkClick r:id="rId2"/>
              </a:rPr>
              <a:t>arvid.aakre@ntnu.no</a:t>
            </a:r>
            <a:r>
              <a:rPr lang="en-GB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371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Driver behaviour and efficiency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1584176"/>
          </a:xfrm>
        </p:spPr>
        <p:txBody>
          <a:bodyPr/>
          <a:lstStyle/>
          <a:p>
            <a:r>
              <a:rPr lang="en-GB" sz="1600" dirty="0" smtClean="0"/>
              <a:t>Driver behaviour is an important factor to increase capacity when needed</a:t>
            </a:r>
          </a:p>
          <a:p>
            <a:r>
              <a:rPr lang="en-GB" sz="1600" dirty="0" smtClean="0"/>
              <a:t>Driver assistance systems might increase attention, safety and efficiency</a:t>
            </a:r>
            <a:endParaRPr lang="en-GB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3" y="1789852"/>
            <a:ext cx="7220257" cy="451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77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Saturation headway and saturation flow rate – model 1</a:t>
            </a:r>
            <a:endParaRPr lang="en-GB" sz="24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34476"/>
            <a:ext cx="4038600" cy="5093872"/>
          </a:xfrm>
        </p:spPr>
      </p:pic>
      <p:graphicFrame>
        <p:nvGraphicFramePr>
          <p:cNvPr id="8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30095870"/>
              </p:ext>
            </p:extLst>
          </p:nvPr>
        </p:nvGraphicFramePr>
        <p:xfrm>
          <a:off x="3923928" y="3877443"/>
          <a:ext cx="4896545" cy="2351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749"/>
                <a:gridCol w="2649603"/>
                <a:gridCol w="1728193"/>
              </a:tblGrid>
              <a:tr h="335980">
                <a:tc>
                  <a:txBody>
                    <a:bodyPr/>
                    <a:lstStyle/>
                    <a:p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Parameter</a:t>
                      </a:r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Typical value</a:t>
                      </a:r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err="1" smtClean="0"/>
                        <a:t>h</a:t>
                      </a:r>
                      <a:r>
                        <a:rPr lang="en-GB" sz="1400" b="1" baseline="-25000" noProof="0" dirty="0" err="1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headway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1.8 - 2.0 sec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err="1" smtClean="0"/>
                        <a:t>t</a:t>
                      </a:r>
                      <a:r>
                        <a:rPr lang="en-GB" sz="1400" b="1" baseline="-25000" noProof="0" dirty="0" err="1" smtClean="0"/>
                        <a:t>r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Queue dep. reaction time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1.0 - 1.5</a:t>
                      </a:r>
                      <a:r>
                        <a:rPr lang="en-GB" sz="1400" baseline="0" noProof="0" dirty="0" smtClean="0"/>
                        <a:t> sec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err="1" smtClean="0"/>
                        <a:t>s</a:t>
                      </a:r>
                      <a:r>
                        <a:rPr lang="en-GB" sz="1400" b="1" baseline="-25000" noProof="0" dirty="0" err="1" smtClean="0"/>
                        <a:t>j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Jam spacing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7 - 10 m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v</a:t>
                      </a:r>
                      <a:r>
                        <a:rPr lang="en-GB" sz="1400" b="1" baseline="-25000" noProof="0" dirty="0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speed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40 - 60 km/h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err="1" smtClean="0"/>
                        <a:t>v</a:t>
                      </a:r>
                      <a:r>
                        <a:rPr lang="en-GB" sz="1400" b="1" baseline="-25000" noProof="0" dirty="0" err="1" smtClean="0"/>
                        <a:t>c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Queue</a:t>
                      </a:r>
                      <a:r>
                        <a:rPr lang="en-GB" sz="1400" baseline="0" noProof="0" dirty="0" smtClean="0"/>
                        <a:t> clearance wave speed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20 - 30</a:t>
                      </a:r>
                      <a:r>
                        <a:rPr lang="en-GB" sz="1400" baseline="0" noProof="0" dirty="0" smtClean="0"/>
                        <a:t> km/h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baseline="-25000" noProof="0" dirty="0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flow rate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1800 - 2000 </a:t>
                      </a:r>
                      <a:r>
                        <a:rPr lang="en-GB" sz="1400" noProof="0" dirty="0" err="1" smtClean="0"/>
                        <a:t>veh</a:t>
                      </a:r>
                      <a:r>
                        <a:rPr lang="en-GB" sz="1400" noProof="0" dirty="0" smtClean="0"/>
                        <a:t>/h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439172" y="1621995"/>
                <a:ext cx="2304256" cy="6325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𝐡</m:t>
                      </m:r>
                      <m:r>
                        <a:rPr lang="nb-NO" b="1" i="0" baseline="-25000" smtClean="0">
                          <a:latin typeface="Cambria Math" panose="02040503050406030204" pitchFamily="18" charset="0"/>
                        </a:rPr>
                        <m:t>𝐬</m:t>
                      </m:r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𝐭𝐫</m:t>
                      </m:r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nb-NO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𝐬</m:t>
                          </m:r>
                          <m:r>
                            <a:rPr lang="nb-NO" b="1" i="0" baseline="-25000" smtClean="0">
                              <a:latin typeface="Cambria Math" panose="02040503050406030204" pitchFamily="18" charset="0"/>
                            </a:rPr>
                            <m:t>𝐣</m:t>
                          </m:r>
                        </m:num>
                        <m:den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nb-NO" b="1" i="0" baseline="-25000" smtClean="0">
                              <a:latin typeface="Cambria Math" panose="02040503050406030204" pitchFamily="18" charset="0"/>
                            </a:rPr>
                            <m:t>𝐬</m:t>
                          </m:r>
                        </m:den>
                      </m:f>
                    </m:oMath>
                  </m:oMathPara>
                </a14:m>
                <a:endParaRPr lang="nb-NO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172" y="1621995"/>
                <a:ext cx="2304256" cy="632545"/>
              </a:xfrm>
              <a:prstGeom prst="rect">
                <a:avLst/>
              </a:prstGeom>
              <a:blipFill rotWithShape="0">
                <a:blip r:embed="rId3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nb-N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364088" y="2594504"/>
                <a:ext cx="2304256" cy="6930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𝐒</m:t>
                      </m:r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𝐡</m:t>
                          </m:r>
                          <m:r>
                            <a:rPr lang="nb-NO" b="1" i="0" baseline="-25000" smtClean="0">
                              <a:latin typeface="Cambria Math" panose="02040503050406030204" pitchFamily="18" charset="0"/>
                            </a:rPr>
                            <m:t>𝐬</m:t>
                          </m:r>
                        </m:den>
                      </m:f>
                    </m:oMath>
                  </m:oMathPara>
                </a14:m>
                <a:endParaRPr lang="nb-NO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2594504"/>
                <a:ext cx="2304256" cy="693075"/>
              </a:xfrm>
              <a:prstGeom prst="rect">
                <a:avLst/>
              </a:prstGeom>
              <a:blipFill rotWithShape="0">
                <a:blip r:embed="rId4"/>
                <a:stretch>
                  <a:fillRect b="-9735"/>
                </a:stretch>
              </a:blipFill>
            </p:spPr>
            <p:txBody>
              <a:bodyPr/>
              <a:lstStyle/>
              <a:p>
                <a:r>
                  <a:rPr lang="nb-N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24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Saturation headway and saturation flow rate – model 2</a:t>
            </a:r>
            <a:endParaRPr lang="en-GB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40768"/>
            <a:ext cx="4038600" cy="4409409"/>
          </a:xfrm>
        </p:spPr>
      </p:pic>
      <p:graphicFrame>
        <p:nvGraphicFramePr>
          <p:cNvPr id="6" name="Content Placeholder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03065697"/>
              </p:ext>
            </p:extLst>
          </p:nvPr>
        </p:nvGraphicFramePr>
        <p:xfrm>
          <a:off x="4357411" y="4422986"/>
          <a:ext cx="4388039" cy="1679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877"/>
                <a:gridCol w="1987262"/>
                <a:gridCol w="1935900"/>
              </a:tblGrid>
              <a:tr h="335980">
                <a:tc>
                  <a:txBody>
                    <a:bodyPr/>
                    <a:lstStyle/>
                    <a:p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Parameter</a:t>
                      </a:r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chemeClr val="tx1"/>
                          </a:solidFill>
                        </a:rPr>
                        <a:t>Typical value</a:t>
                      </a:r>
                      <a:endParaRPr lang="en-GB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err="1" smtClean="0"/>
                        <a:t>h</a:t>
                      </a:r>
                      <a:r>
                        <a:rPr lang="en-GB" sz="1400" b="1" baseline="-25000" noProof="0" dirty="0" err="1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headway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1.8 - 2.0 sec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err="1" smtClean="0"/>
                        <a:t>s</a:t>
                      </a:r>
                      <a:r>
                        <a:rPr lang="en-GB" sz="1400" b="1" baseline="-25000" noProof="0" dirty="0" err="1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spacing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20 - 30 m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noProof="0" dirty="0" smtClean="0"/>
                        <a:t>v</a:t>
                      </a:r>
                      <a:r>
                        <a:rPr lang="en-GB" sz="1400" b="1" baseline="-25000" noProof="0" dirty="0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speed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40 - 60 km/h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35980">
                <a:tc>
                  <a:txBody>
                    <a:bodyPr/>
                    <a:lstStyle/>
                    <a:p>
                      <a:r>
                        <a:rPr lang="en-GB" sz="1400" b="1" baseline="-25000" noProof="0" dirty="0" smtClean="0"/>
                        <a:t>S</a:t>
                      </a:r>
                      <a:endParaRPr lang="en-GB" sz="1400" b="1" baseline="-250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Saturation flow rate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/>
                        <a:t>1800 - 2000 </a:t>
                      </a:r>
                      <a:r>
                        <a:rPr lang="en-GB" sz="1400" noProof="0" dirty="0" err="1" smtClean="0"/>
                        <a:t>veh</a:t>
                      </a:r>
                      <a:r>
                        <a:rPr lang="en-GB" sz="1400" noProof="0" dirty="0" smtClean="0"/>
                        <a:t>/h</a:t>
                      </a:r>
                      <a:endParaRPr lang="en-GB" sz="1400" noProof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439172" y="1621995"/>
                <a:ext cx="2304256" cy="63254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𝐡</m:t>
                      </m:r>
                      <m:r>
                        <a:rPr lang="nb-NO" b="1" i="0" baseline="-25000" smtClean="0">
                          <a:latin typeface="Cambria Math" panose="02040503050406030204" pitchFamily="18" charset="0"/>
                        </a:rPr>
                        <m:t>𝐬</m:t>
                      </m:r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𝐬</m:t>
                          </m:r>
                          <m:r>
                            <a:rPr lang="nb-NO" b="1" i="0" baseline="-25000" smtClean="0">
                              <a:latin typeface="Cambria Math" panose="02040503050406030204" pitchFamily="18" charset="0"/>
                            </a:rPr>
                            <m:t>𝐬</m:t>
                          </m:r>
                        </m:num>
                        <m:den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𝐯</m:t>
                          </m:r>
                          <m:r>
                            <a:rPr lang="nb-NO" b="1" i="0" baseline="-25000" smtClean="0">
                              <a:latin typeface="Cambria Math" panose="02040503050406030204" pitchFamily="18" charset="0"/>
                            </a:rPr>
                            <m:t>𝐬</m:t>
                          </m:r>
                        </m:den>
                      </m:f>
                    </m:oMath>
                  </m:oMathPara>
                </a14:m>
                <a:endParaRPr lang="nb-NO" b="1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172" y="1621995"/>
                <a:ext cx="2304256" cy="632545"/>
              </a:xfrm>
              <a:prstGeom prst="rect">
                <a:avLst/>
              </a:prstGeom>
              <a:blipFill rotWithShape="0">
                <a:blip r:embed="rId3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nb-N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483491" y="2621277"/>
                <a:ext cx="2304256" cy="69307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𝐒</m:t>
                      </m:r>
                      <m:r>
                        <a:rPr lang="nb-NO" b="1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b-NO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nb-NO" b="1" i="0" smtClean="0">
                              <a:latin typeface="Cambria Math" panose="02040503050406030204" pitchFamily="18" charset="0"/>
                            </a:rPr>
                            <m:t>𝐡</m:t>
                          </m:r>
                          <m:r>
                            <a:rPr lang="nb-NO" b="1" i="0" baseline="-25000" smtClean="0">
                              <a:latin typeface="Cambria Math" panose="02040503050406030204" pitchFamily="18" charset="0"/>
                            </a:rPr>
                            <m:t>𝐬</m:t>
                          </m:r>
                        </m:den>
                      </m:f>
                    </m:oMath>
                  </m:oMathPara>
                </a14:m>
                <a:endParaRPr lang="nb-NO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491" y="2621277"/>
                <a:ext cx="2304256" cy="693075"/>
              </a:xfrm>
              <a:prstGeom prst="rect">
                <a:avLst/>
              </a:prstGeom>
              <a:blipFill rotWithShape="0">
                <a:blip r:embed="rId4"/>
                <a:stretch>
                  <a:fillRect b="-9649"/>
                </a:stretch>
              </a:blipFill>
            </p:spPr>
            <p:txBody>
              <a:bodyPr/>
              <a:lstStyle/>
              <a:p>
                <a:r>
                  <a:rPr lang="nb-N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43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 from Trondheim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6" name="Tonstad trimme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8640" y="980728"/>
            <a:ext cx="8198911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0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Experiments – field trials at a closed track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65159" t="23400" r="15351" b="43700"/>
          <a:stretch/>
        </p:blipFill>
        <p:spPr>
          <a:xfrm>
            <a:off x="2015208" y="3090024"/>
            <a:ext cx="7128792" cy="3384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52736"/>
            <a:ext cx="5504611" cy="30963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74034" y="1052736"/>
            <a:ext cx="28464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2016 Hell Motor Arena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</a:rPr>
              <a:t>22 cars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</a:rPr>
              <a:t>20 runs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</a:rPr>
              <a:t>2 different scenarios</a:t>
            </a:r>
            <a:endParaRPr lang="en-US" sz="1800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3687" y="4221088"/>
            <a:ext cx="16481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+mn-lt"/>
              </a:rPr>
              <a:t>1999 Tiller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</a:rPr>
              <a:t>10 cars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</a:rPr>
              <a:t>26 runs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n-lt"/>
              </a:rPr>
              <a:t>6 scenarios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642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 1999 – Finding the limit for </a:t>
            </a:r>
            <a:r>
              <a:rPr lang="en-GB" dirty="0" err="1" smtClean="0"/>
              <a:t>efficency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nb-NO" sz="2000" dirty="0" smtClean="0"/>
          </a:p>
          <a:p>
            <a:pPr>
              <a:buFont typeface="Arial" panose="020B0604020202020204" pitchFamily="34" charset="0"/>
              <a:buChar char="•"/>
            </a:pPr>
            <a:endParaRPr lang="nb-NO" sz="2000" dirty="0"/>
          </a:p>
        </p:txBody>
      </p:sp>
      <p:pic>
        <p:nvPicPr>
          <p:cNvPr id="12" name="Picture 1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" t="1936" r="2260" b="2594"/>
          <a:stretch/>
        </p:blipFill>
        <p:spPr bwMode="auto">
          <a:xfrm>
            <a:off x="467544" y="892488"/>
            <a:ext cx="8219256" cy="55608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770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2016 – Saturation flow rate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8229600" cy="54006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55742"/>
            <a:ext cx="8307832" cy="499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8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TNU-SMN">
  <a:themeElements>
    <a:clrScheme name="NTNU-SM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TNU-SM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NTNU-SM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TNU-SM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TNU-SM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TNU-SM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TNU-SM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TNU-SM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TNU-SM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TNU-SM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TNU-SM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TNU-SM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TNU-SM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TNU-SM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7414</TotalTime>
  <Words>638</Words>
  <Application>Microsoft Office PowerPoint</Application>
  <PresentationFormat>On-screen Show (4:3)</PresentationFormat>
  <Paragraphs>170</Paragraphs>
  <Slides>25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Cambria Math</vt:lpstr>
      <vt:lpstr>Times</vt:lpstr>
      <vt:lpstr>NTNU-SMN</vt:lpstr>
      <vt:lpstr>PowerPoint Presentation</vt:lpstr>
      <vt:lpstr>Outline of the presentation</vt:lpstr>
      <vt:lpstr>Driver behaviour and efficiency</vt:lpstr>
      <vt:lpstr>Saturation headway and saturation flow rate – model 1</vt:lpstr>
      <vt:lpstr>Saturation headway and saturation flow rate – model 2</vt:lpstr>
      <vt:lpstr>Example from Trondheim</vt:lpstr>
      <vt:lpstr>Experiments – field trials at a closed track</vt:lpstr>
      <vt:lpstr>Results 1999 – Finding the limit for efficency</vt:lpstr>
      <vt:lpstr>Results 2016 – Saturation flow rate</vt:lpstr>
      <vt:lpstr>Observed headway distributions</vt:lpstr>
      <vt:lpstr>Satisficing or optimizing?</vt:lpstr>
      <vt:lpstr>How does driver behavior affect delay?</vt:lpstr>
      <vt:lpstr>How does driver behavior affect delay?</vt:lpstr>
      <vt:lpstr>Traffic flow at bottlenecks</vt:lpstr>
      <vt:lpstr>Conclusions – driver behavior and efficiency </vt:lpstr>
      <vt:lpstr>Road traffic - Competition or cooperation?</vt:lpstr>
      <vt:lpstr>Cooperation in roundabouts</vt:lpstr>
      <vt:lpstr>Affecting gaps offered to yielding drivers</vt:lpstr>
      <vt:lpstr>Results - Roundabout</vt:lpstr>
      <vt:lpstr>Zipper merging</vt:lpstr>
      <vt:lpstr>Cooperative zipper merging</vt:lpstr>
      <vt:lpstr>Uninstructed vs Instructed Zipper Merge</vt:lpstr>
      <vt:lpstr>Results zipper merging</vt:lpstr>
      <vt:lpstr>Conclusions</vt:lpstr>
      <vt:lpstr>Thank you for your attention</vt:lpstr>
    </vt:vector>
  </TitlesOfParts>
  <Company>뿿쫠뿿젰؃⃐Ȱ珬뿿��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Mads Nordtvedt</dc:creator>
  <cp:lastModifiedBy>Arvid Aakre</cp:lastModifiedBy>
  <cp:revision>339</cp:revision>
  <cp:lastPrinted>2014-01-20T20:50:09Z</cp:lastPrinted>
  <dcterms:created xsi:type="dcterms:W3CDTF">2008-11-10T10:13:05Z</dcterms:created>
  <dcterms:modified xsi:type="dcterms:W3CDTF">2017-06-09T06:46:40Z</dcterms:modified>
</cp:coreProperties>
</file>