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324" r:id="rId2"/>
  </p:sldMasterIdLst>
  <p:notesMasterIdLst>
    <p:notesMasterId r:id="rId18"/>
  </p:notesMasterIdLst>
  <p:handoutMasterIdLst>
    <p:handoutMasterId r:id="rId19"/>
  </p:handoutMasterIdLst>
  <p:sldIdLst>
    <p:sldId id="526" r:id="rId3"/>
    <p:sldId id="644" r:id="rId4"/>
    <p:sldId id="633" r:id="rId5"/>
    <p:sldId id="645" r:id="rId6"/>
    <p:sldId id="634" r:id="rId7"/>
    <p:sldId id="665" r:id="rId8"/>
    <p:sldId id="527" r:id="rId9"/>
    <p:sldId id="657" r:id="rId10"/>
    <p:sldId id="658" r:id="rId11"/>
    <p:sldId id="659" r:id="rId12"/>
    <p:sldId id="660" r:id="rId13"/>
    <p:sldId id="661" r:id="rId14"/>
    <p:sldId id="662" r:id="rId15"/>
    <p:sldId id="664" r:id="rId16"/>
    <p:sldId id="666" r:id="rId17"/>
  </p:sldIdLst>
  <p:sldSz cx="9144000" cy="6858000" type="screen4x3"/>
  <p:notesSz cx="6797675" cy="9926638"/>
  <p:defaultTextStyle>
    <a:defPPr>
      <a:defRPr lang="nb-N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DAEA"/>
    <a:srgbClr val="05AB68"/>
    <a:srgbClr val="375380"/>
    <a:srgbClr val="FFBD29"/>
    <a:srgbClr val="FF9900"/>
    <a:srgbClr val="F6910A"/>
    <a:srgbClr val="089A7E"/>
    <a:srgbClr val="B9E1FF"/>
    <a:srgbClr val="F9E7C3"/>
    <a:srgbClr val="FFED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ddels stil 2 - aks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929F9F4-4A8F-4326-A1B4-22849713DDAB}" styleName="Mørk stil 1 - aks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iddels stil 2 - uthev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Ingen stil, tabellrutenet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552" autoAdjust="0"/>
  </p:normalViewPr>
  <p:slideViewPr>
    <p:cSldViewPr>
      <p:cViewPr varScale="1">
        <p:scale>
          <a:sx n="77" d="100"/>
          <a:sy n="77" d="100"/>
        </p:scale>
        <p:origin x="1618" y="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3043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vegvesen.no\data\felles\6\SOS\60013%20Strategi\NTP\2018-2029\Planfasen\Tverretatlig\Endelige%20dokumenter\Figurer%20og%20tabeller\2016%2003%2002%20Oppdaterte%20figur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'Figur 7'!$B$23</c:f>
              <c:strCache>
                <c:ptCount val="1"/>
                <c:pt idx="0">
                  <c:v>Registered number of fatalities/serious injuries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'Figur 7'!$A$24:$A$54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'Figur 7'!$B$24:$B$54</c:f>
              <c:numCache>
                <c:formatCode>General</c:formatCode>
                <c:ptCount val="31"/>
                <c:pt idx="0">
                  <c:v>1593</c:v>
                </c:pt>
                <c:pt idx="1">
                  <c:v>1369</c:v>
                </c:pt>
                <c:pt idx="2">
                  <c:v>1464</c:v>
                </c:pt>
                <c:pt idx="3">
                  <c:v>1287</c:v>
                </c:pt>
                <c:pt idx="4">
                  <c:v>1252</c:v>
                </c:pt>
                <c:pt idx="5">
                  <c:v>1187</c:v>
                </c:pt>
                <c:pt idx="6">
                  <c:v>1217</c:v>
                </c:pt>
                <c:pt idx="7">
                  <c:v>1150</c:v>
                </c:pt>
                <c:pt idx="8">
                  <c:v>1159</c:v>
                </c:pt>
                <c:pt idx="9">
                  <c:v>1004</c:v>
                </c:pt>
                <c:pt idx="10">
                  <c:v>922</c:v>
                </c:pt>
                <c:pt idx="11">
                  <c:v>847</c:v>
                </c:pt>
                <c:pt idx="12">
                  <c:v>844</c:v>
                </c:pt>
                <c:pt idx="13">
                  <c:v>890</c:v>
                </c:pt>
                <c:pt idx="14">
                  <c:v>840</c:v>
                </c:pt>
                <c:pt idx="15">
                  <c:v>821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'Figur 7'!$C$23</c:f>
              <c:strCache>
                <c:ptCount val="1"/>
                <c:pt idx="0">
                  <c:v>Proposed target curve towards 2030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1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9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nb-N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'Figur 7'!$A$24:$A$54</c:f>
              <c:numCache>
                <c:formatCode>General</c:formatCode>
                <c:ptCount val="31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  <c:pt idx="22">
                  <c:v>2022</c:v>
                </c:pt>
                <c:pt idx="23">
                  <c:v>2023</c:v>
                </c:pt>
                <c:pt idx="24">
                  <c:v>2024</c:v>
                </c:pt>
                <c:pt idx="25">
                  <c:v>2025</c:v>
                </c:pt>
                <c:pt idx="26">
                  <c:v>2026</c:v>
                </c:pt>
                <c:pt idx="27">
                  <c:v>2027</c:v>
                </c:pt>
                <c:pt idx="28">
                  <c:v>2028</c:v>
                </c:pt>
                <c:pt idx="29">
                  <c:v>2029</c:v>
                </c:pt>
                <c:pt idx="30">
                  <c:v>2030</c:v>
                </c:pt>
              </c:numCache>
            </c:numRef>
          </c:cat>
          <c:val>
            <c:numRef>
              <c:f>'Figur 7'!$C$24:$C$54</c:f>
              <c:numCache>
                <c:formatCode>General</c:formatCode>
                <c:ptCount val="31"/>
                <c:pt idx="14">
                  <c:v>840</c:v>
                </c:pt>
                <c:pt idx="15">
                  <c:v>800</c:v>
                </c:pt>
                <c:pt idx="16">
                  <c:v>760</c:v>
                </c:pt>
                <c:pt idx="17">
                  <c:v>720</c:v>
                </c:pt>
                <c:pt idx="18">
                  <c:v>680</c:v>
                </c:pt>
                <c:pt idx="19">
                  <c:v>640</c:v>
                </c:pt>
                <c:pt idx="20">
                  <c:v>600</c:v>
                </c:pt>
                <c:pt idx="21">
                  <c:v>575</c:v>
                </c:pt>
                <c:pt idx="22">
                  <c:v>550</c:v>
                </c:pt>
                <c:pt idx="23">
                  <c:v>525</c:v>
                </c:pt>
                <c:pt idx="24">
                  <c:v>500</c:v>
                </c:pt>
                <c:pt idx="25">
                  <c:v>475</c:v>
                </c:pt>
                <c:pt idx="26">
                  <c:v>450</c:v>
                </c:pt>
                <c:pt idx="27">
                  <c:v>425</c:v>
                </c:pt>
                <c:pt idx="28">
                  <c:v>400</c:v>
                </c:pt>
                <c:pt idx="29">
                  <c:v>375</c:v>
                </c:pt>
                <c:pt idx="30">
                  <c:v>350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18959928"/>
        <c:axId val="615637152"/>
      </c:lineChart>
      <c:catAx>
        <c:axId val="51895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615637152"/>
        <c:crosses val="autoZero"/>
        <c:auto val="1"/>
        <c:lblAlgn val="ctr"/>
        <c:lblOffset val="100"/>
        <c:noMultiLvlLbl val="0"/>
      </c:catAx>
      <c:valAx>
        <c:axId val="615637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b-NO"/>
                  <a:t>Number of fatalities/serious injuries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b-N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518959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41E4C1-9821-400D-AC04-724600D663EB}" type="datetimeFigureOut">
              <a:rPr lang="nb-NO"/>
              <a:pPr>
                <a:defRPr/>
              </a:pPr>
              <a:t>07.06.2017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5A2D9AC-6C12-42FE-896C-5626F35211EE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27899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4876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4770627-D2C8-4C96-92C9-5699C61C5080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3680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72478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078112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aseline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84368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sz="1100" b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38477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48459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49661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6819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39876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5B0B2-4E16-48B4-A117-38F6EBA2124B}" type="slidenum">
              <a:rPr lang="nb-NO" smtClean="0"/>
              <a:pPr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18032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807818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8459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baseline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15343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nb-NO" altLang="nb-NO" sz="1200" b="1" baseline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70627-D2C8-4C96-92C9-5699C61C5080}" type="slidenum">
              <a:rPr lang="nb-NO" smtClean="0"/>
              <a:pPr>
                <a:defRPr/>
              </a:pPr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6514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70640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8" name="Line 3"/>
          <p:cNvSpPr>
            <a:spLocks noChangeShapeType="1"/>
          </p:cNvSpPr>
          <p:nvPr userDrawn="1"/>
        </p:nvSpPr>
        <p:spPr bwMode="auto">
          <a:xfrm flipH="1">
            <a:off x="301624" y="6384925"/>
            <a:ext cx="736671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5306143" y="6459010"/>
            <a:ext cx="2362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nb-NO" altLang="nb-NO" sz="1200" b="1" dirty="0" smtClean="0">
                <a:solidFill>
                  <a:srgbClr val="000000"/>
                </a:solidFill>
              </a:rPr>
              <a:t>National</a:t>
            </a:r>
            <a:r>
              <a:rPr lang="nb-NO" altLang="nb-NO" sz="1200" b="1" baseline="0" dirty="0" smtClean="0">
                <a:solidFill>
                  <a:srgbClr val="000000"/>
                </a:solidFill>
              </a:rPr>
              <a:t> T</a:t>
            </a:r>
            <a:r>
              <a:rPr lang="nb-NO" altLang="nb-NO" sz="1200" b="1" dirty="0" smtClean="0">
                <a:solidFill>
                  <a:srgbClr val="000000"/>
                </a:solidFill>
              </a:rPr>
              <a:t>ransport Plan 2018-2029</a:t>
            </a:r>
          </a:p>
        </p:txBody>
      </p:sp>
    </p:spTree>
    <p:extLst>
      <p:ext uri="{BB962C8B-B14F-4D97-AF65-F5344CB8AC3E}">
        <p14:creationId xmlns:p14="http://schemas.microsoft.com/office/powerpoint/2010/main" val="9631073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ort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1275281" y="1058155"/>
            <a:ext cx="6999085" cy="468282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2" name="Plassholder for tekst 7"/>
          <p:cNvSpPr>
            <a:spLocks noGrp="1"/>
          </p:cNvSpPr>
          <p:nvPr>
            <p:ph type="body" sz="quarter" idx="17"/>
          </p:nvPr>
        </p:nvSpPr>
        <p:spPr>
          <a:xfrm>
            <a:off x="1275280" y="699472"/>
            <a:ext cx="5692781" cy="354711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01A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5" name="Plassholder for bilde 3"/>
          <p:cNvSpPr>
            <a:spLocks noGrp="1"/>
          </p:cNvSpPr>
          <p:nvPr>
            <p:ph type="pic" sz="quarter" idx="19"/>
          </p:nvPr>
        </p:nvSpPr>
        <p:spPr>
          <a:xfrm>
            <a:off x="252270" y="1834333"/>
            <a:ext cx="8631873" cy="4236219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nb-NO" smtClean="0"/>
              <a:t>Klikk ikonet for å legge til et bilde</a:t>
            </a:r>
            <a:endParaRPr lang="en-GB" dirty="0"/>
          </a:p>
        </p:txBody>
      </p:sp>
      <p:sp>
        <p:nvSpPr>
          <p:cNvPr id="9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132" y="6384922"/>
            <a:ext cx="7246080" cy="17212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nb-NO" dirty="0"/>
          </a:p>
        </p:txBody>
      </p:sp>
      <p:sp>
        <p:nvSpPr>
          <p:cNvPr id="13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0558" y="6160824"/>
            <a:ext cx="259723" cy="15189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0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51" y="6385407"/>
            <a:ext cx="1025822" cy="172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93828DDD-45EF-476C-9409-B53BD55A49F4}" type="datetime1">
              <a:rPr lang="en-GB" smtClean="0"/>
              <a:t>07/06/2017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6134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"/>
          <p:cNvSpPr>
            <a:spLocks noChangeShapeType="1"/>
          </p:cNvSpPr>
          <p:nvPr userDrawn="1"/>
        </p:nvSpPr>
        <p:spPr bwMode="auto">
          <a:xfrm flipH="1">
            <a:off x="301625" y="6384925"/>
            <a:ext cx="6934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24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521721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3"/>
          <p:cNvSpPr>
            <a:spLocks noChangeShapeType="1"/>
          </p:cNvSpPr>
          <p:nvPr userDrawn="1"/>
        </p:nvSpPr>
        <p:spPr bwMode="auto">
          <a:xfrm flipH="1">
            <a:off x="301625" y="6384925"/>
            <a:ext cx="6934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5969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gretep\AppData\Local\Microsoft\Windows\Temporary Internet Files\Content.Outlook\53Z4DR7U\NTP-logo 6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568" y="6224561"/>
            <a:ext cx="602385" cy="5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575556" y="274638"/>
            <a:ext cx="7973166" cy="1143000"/>
          </a:xfrm>
        </p:spPr>
        <p:txBody>
          <a:bodyPr/>
          <a:lstStyle>
            <a:lvl1pPr algn="l">
              <a:defRPr sz="2400"/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5556" y="1600206"/>
            <a:ext cx="7973166" cy="4525963"/>
          </a:xfrm>
        </p:spPr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643381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202151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6959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41725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40307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9958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950226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13223201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dirty="0" smtClean="0"/>
              <a:t>Klikk for å redigere tittelstil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dirty="0" smtClean="0"/>
              <a:t>Klikk for å redigere tekststiler i malen</a:t>
            </a:r>
          </a:p>
          <a:p>
            <a:pPr lvl="1"/>
            <a:r>
              <a:rPr lang="nb-NO" altLang="nb-NO" dirty="0" smtClean="0"/>
              <a:t>Andre nivå</a:t>
            </a:r>
          </a:p>
          <a:p>
            <a:pPr lvl="2"/>
            <a:r>
              <a:rPr lang="nb-NO" altLang="nb-NO" dirty="0" smtClean="0"/>
              <a:t>Tredje nivå</a:t>
            </a:r>
          </a:p>
          <a:p>
            <a:pPr lvl="3"/>
            <a:r>
              <a:rPr lang="nb-NO" altLang="nb-NO" dirty="0" smtClean="0"/>
              <a:t>Fjerde nivå</a:t>
            </a:r>
          </a:p>
          <a:p>
            <a:pPr lvl="4"/>
            <a:r>
              <a:rPr lang="nb-NO" altLang="nb-NO" dirty="0" smtClean="0"/>
              <a:t>Femte nivå</a:t>
            </a:r>
          </a:p>
        </p:txBody>
      </p:sp>
      <p:pic>
        <p:nvPicPr>
          <p:cNvPr id="7" name="Picture 7" descr="C:\Users\gretep\AppData\Local\Microsoft\Windows\Temporary Internet Files\Content.Outlook\53Z4DR7U\NTP-logo 6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568" y="6224561"/>
            <a:ext cx="602385" cy="5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>
            <a:off x="5306143" y="6459010"/>
            <a:ext cx="2362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nb-NO" altLang="nb-NO" sz="1200" b="1" dirty="0" smtClean="0">
                <a:solidFill>
                  <a:srgbClr val="000000"/>
                </a:solidFill>
              </a:rPr>
              <a:t>National</a:t>
            </a:r>
            <a:r>
              <a:rPr lang="nb-NO" altLang="nb-NO" sz="1200" b="1" baseline="0" dirty="0" smtClean="0">
                <a:solidFill>
                  <a:srgbClr val="000000"/>
                </a:solidFill>
              </a:rPr>
              <a:t> T</a:t>
            </a:r>
            <a:r>
              <a:rPr lang="nb-NO" altLang="nb-NO" sz="1200" b="1" dirty="0" smtClean="0">
                <a:solidFill>
                  <a:srgbClr val="000000"/>
                </a:solidFill>
              </a:rPr>
              <a:t>ransport Plan 2018-2029</a:t>
            </a:r>
          </a:p>
        </p:txBody>
      </p:sp>
      <p:sp>
        <p:nvSpPr>
          <p:cNvPr id="9" name="Line 3"/>
          <p:cNvSpPr>
            <a:spLocks noChangeShapeType="1"/>
          </p:cNvSpPr>
          <p:nvPr userDrawn="1"/>
        </p:nvSpPr>
        <p:spPr bwMode="auto">
          <a:xfrm flipH="1">
            <a:off x="301624" y="6384925"/>
            <a:ext cx="736671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Line 4"/>
          <p:cNvSpPr>
            <a:spLocks noChangeShapeType="1"/>
          </p:cNvSpPr>
          <p:nvPr userDrawn="1"/>
        </p:nvSpPr>
        <p:spPr bwMode="auto">
          <a:xfrm>
            <a:off x="8316913" y="6384925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32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2" r:id="rId10"/>
    <p:sldLayoutId id="2147484328" r:id="rId11"/>
  </p:sldLayoutIdLst>
  <p:transition spd="slow">
    <p:wip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37538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 userDrawn="1"/>
        </p:nvSpPr>
        <p:spPr bwMode="auto">
          <a:xfrm>
            <a:off x="5306143" y="6459010"/>
            <a:ext cx="2362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nb-NO" altLang="nb-NO" sz="1200" b="1" dirty="0" smtClean="0">
                <a:solidFill>
                  <a:srgbClr val="000000"/>
                </a:solidFill>
              </a:rPr>
              <a:t>National</a:t>
            </a:r>
            <a:r>
              <a:rPr lang="nb-NO" altLang="nb-NO" sz="1200" b="1" baseline="0" dirty="0" smtClean="0">
                <a:solidFill>
                  <a:srgbClr val="000000"/>
                </a:solidFill>
              </a:rPr>
              <a:t> T</a:t>
            </a:r>
            <a:r>
              <a:rPr lang="nb-NO" altLang="nb-NO" sz="1200" b="1" dirty="0" smtClean="0">
                <a:solidFill>
                  <a:srgbClr val="000000"/>
                </a:solidFill>
              </a:rPr>
              <a:t>ransport Plan 2018-2029</a:t>
            </a:r>
          </a:p>
        </p:txBody>
      </p:sp>
      <p:sp>
        <p:nvSpPr>
          <p:cNvPr id="1028" name="Line 4"/>
          <p:cNvSpPr>
            <a:spLocks noChangeShapeType="1"/>
          </p:cNvSpPr>
          <p:nvPr userDrawn="1"/>
        </p:nvSpPr>
        <p:spPr bwMode="auto">
          <a:xfrm flipV="1">
            <a:off x="8380953" y="6384924"/>
            <a:ext cx="545560" cy="158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9" name="Line 3"/>
          <p:cNvSpPr>
            <a:spLocks noChangeShapeType="1"/>
          </p:cNvSpPr>
          <p:nvPr userDrawn="1"/>
        </p:nvSpPr>
        <p:spPr bwMode="auto">
          <a:xfrm flipH="1">
            <a:off x="301624" y="6384925"/>
            <a:ext cx="736671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/>
            <a:endParaRPr lang="nb-NO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0" name="Plassholder for tittel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dirty="0" smtClean="0"/>
              <a:t>Klikk for å redigere tittelstil</a:t>
            </a:r>
          </a:p>
        </p:txBody>
      </p:sp>
      <p:sp>
        <p:nvSpPr>
          <p:cNvPr id="1031" name="Plassholder for tekst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nb-NO" smtClean="0"/>
              <a:t>Klikk for å redigere tekststiler i malen</a:t>
            </a:r>
          </a:p>
          <a:p>
            <a:pPr lvl="1"/>
            <a:r>
              <a:rPr lang="nb-NO" altLang="nb-NO" smtClean="0"/>
              <a:t>Andre nivå</a:t>
            </a:r>
          </a:p>
          <a:p>
            <a:pPr lvl="2"/>
            <a:r>
              <a:rPr lang="nb-NO" altLang="nb-NO" smtClean="0"/>
              <a:t>Tredje nivå</a:t>
            </a:r>
          </a:p>
          <a:p>
            <a:pPr lvl="3"/>
            <a:r>
              <a:rPr lang="nb-NO" altLang="nb-NO" smtClean="0"/>
              <a:t>Fjerde nivå</a:t>
            </a:r>
          </a:p>
          <a:p>
            <a:pPr lvl="4"/>
            <a:r>
              <a:rPr lang="nb-NO" altLang="nb-NO" smtClean="0"/>
              <a:t>Femte nivå</a:t>
            </a:r>
          </a:p>
        </p:txBody>
      </p:sp>
      <p:pic>
        <p:nvPicPr>
          <p:cNvPr id="9" name="Picture 7" descr="C:\Users\gretep\AppData\Local\Microsoft\Windows\Temporary Internet Files\Content.Outlook\53Z4DR7U\NTP-logo 6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8568" y="6224561"/>
            <a:ext cx="602385" cy="50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886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5" r:id="rId1"/>
    <p:sldLayoutId id="2147484326" r:id="rId2"/>
    <p:sldLayoutId id="2147484327" r:id="rId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altLang="nb-NO" smtClean="0"/>
              <a:t> </a:t>
            </a:r>
          </a:p>
        </p:txBody>
      </p:sp>
      <p:sp>
        <p:nvSpPr>
          <p:cNvPr id="3077" name="Undertittel 2"/>
          <p:cNvSpPr txBox="1">
            <a:spLocks/>
          </p:cNvSpPr>
          <p:nvPr/>
        </p:nvSpPr>
        <p:spPr bwMode="auto">
          <a:xfrm>
            <a:off x="1331640" y="2261200"/>
            <a:ext cx="6840760" cy="116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b-NO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Challenges and solutions for transport in Norway</a:t>
            </a:r>
            <a:endParaRPr lang="en-GB" altLang="nb-NO" sz="1600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buFontTx/>
              <a:buNone/>
            </a:pPr>
            <a:endParaRPr lang="en-GB" altLang="nb-NO" sz="1600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buFontTx/>
              <a:buNone/>
            </a:pPr>
            <a:endParaRPr lang="en-GB" altLang="nb-NO" sz="2400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buFontTx/>
              <a:buNone/>
            </a:pPr>
            <a:r>
              <a:rPr lang="en-GB" altLang="nb-NO" sz="24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Therese Ustvedt, adviser</a:t>
            </a:r>
          </a:p>
          <a:p>
            <a:pPr algn="ctr">
              <a:buFontTx/>
              <a:buNone/>
            </a:pPr>
            <a:r>
              <a:rPr lang="en-GB" altLang="nb-NO" sz="18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 General’s </a:t>
            </a:r>
            <a:r>
              <a:rPr lang="en-GB" altLang="nb-NO" sz="18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Staff </a:t>
            </a:r>
          </a:p>
          <a:p>
            <a:pPr algn="ctr">
              <a:buFontTx/>
              <a:buNone/>
            </a:pPr>
            <a:r>
              <a:rPr lang="en-GB" altLang="nb-NO" sz="18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Norwegian Public Roads Administration</a:t>
            </a:r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41" t="1" r="11882" b="1911"/>
          <a:stretch/>
        </p:blipFill>
        <p:spPr>
          <a:xfrm>
            <a:off x="2224340" y="-11084"/>
            <a:ext cx="2304256" cy="2052696"/>
          </a:xfrm>
          <a:prstGeom prst="rect">
            <a:avLst/>
          </a:prstGeom>
        </p:spPr>
      </p:pic>
      <p:pic>
        <p:nvPicPr>
          <p:cNvPr id="9" name="Bild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" r="22107"/>
          <a:stretch/>
        </p:blipFill>
        <p:spPr>
          <a:xfrm>
            <a:off x="6760844" y="-11084"/>
            <a:ext cx="2419668" cy="2031182"/>
          </a:xfrm>
          <a:prstGeom prst="rect">
            <a:avLst/>
          </a:prstGeom>
        </p:spPr>
      </p:pic>
      <p:pic>
        <p:nvPicPr>
          <p:cNvPr id="10" name="Bild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23" r="8020"/>
          <a:stretch/>
        </p:blipFill>
        <p:spPr>
          <a:xfrm>
            <a:off x="4528596" y="0"/>
            <a:ext cx="2232248" cy="2020098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94"/>
          <a:stretch/>
        </p:blipFill>
        <p:spPr>
          <a:xfrm>
            <a:off x="-36512" y="5035"/>
            <a:ext cx="2252228" cy="203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15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ssholder for innhold 2"/>
          <p:cNvSpPr>
            <a:spLocks noGrp="1"/>
          </p:cNvSpPr>
          <p:nvPr>
            <p:ph idx="1"/>
          </p:nvPr>
        </p:nvSpPr>
        <p:spPr>
          <a:xfrm>
            <a:off x="575556" y="1628800"/>
            <a:ext cx="5076564" cy="4497369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nb-NO" sz="2400" dirty="0" smtClean="0"/>
              <a:t>Target </a:t>
            </a:r>
            <a:r>
              <a:rPr lang="nb-NO" sz="2400" dirty="0" err="1" smtClean="0"/>
              <a:t>figures</a:t>
            </a:r>
            <a:r>
              <a:rPr lang="nb-NO" sz="2400" dirty="0" smtClean="0"/>
              <a:t> for zero-</a:t>
            </a:r>
            <a:r>
              <a:rPr lang="nb-NO" sz="2400" dirty="0" err="1" smtClean="0"/>
              <a:t>emission</a:t>
            </a:r>
            <a:r>
              <a:rPr lang="nb-NO" sz="2400" dirty="0" smtClean="0"/>
              <a:t> </a:t>
            </a:r>
            <a:r>
              <a:rPr lang="nb-NO" sz="2400" dirty="0" err="1" smtClean="0"/>
              <a:t>vehicles</a:t>
            </a:r>
            <a:r>
              <a:rPr lang="nb-NO" sz="2400" dirty="0" smtClean="0"/>
              <a:t> 2025 and 2030</a:t>
            </a:r>
          </a:p>
          <a:p>
            <a:pPr lvl="1"/>
            <a:r>
              <a:rPr lang="en-GB" sz="2000" dirty="0"/>
              <a:t>After 2025 new private cars and light delivery vans are to be zero-emission </a:t>
            </a:r>
            <a:endParaRPr lang="nb-NO" sz="2000" dirty="0"/>
          </a:p>
          <a:p>
            <a:pPr lvl="1"/>
            <a:r>
              <a:rPr lang="en-GB" sz="2000" dirty="0"/>
              <a:t>By 2030 new heavy vans, 75 percent of new long-distance buses, and 50 percent of new lorries are to be zero-emission vehicles</a:t>
            </a:r>
            <a:endParaRPr lang="nb-NO" sz="2000" dirty="0"/>
          </a:p>
          <a:p>
            <a:pPr lvl="1"/>
            <a:r>
              <a:rPr lang="en-GB" sz="2000" dirty="0"/>
              <a:t>By 2030, goods delivery in major city centres is to be almost emission-free</a:t>
            </a:r>
            <a:endParaRPr lang="nb-NO" sz="2000" dirty="0"/>
          </a:p>
          <a:p>
            <a:pPr lvl="1"/>
            <a:r>
              <a:rPr lang="en-GB" sz="2000" dirty="0"/>
              <a:t>Exploit the potential for transfer of goods from roads to sea and </a:t>
            </a:r>
            <a:r>
              <a:rPr lang="en-GB" sz="2000" dirty="0" smtClean="0"/>
              <a:t>rail</a:t>
            </a:r>
            <a:endParaRPr lang="nb-NO" sz="2000" dirty="0" smtClean="0"/>
          </a:p>
          <a:p>
            <a:r>
              <a:rPr lang="nb-NO" sz="2400" dirty="0" smtClean="0"/>
              <a:t>Ensure </a:t>
            </a:r>
            <a:r>
              <a:rPr lang="nb-NO" sz="2400" dirty="0" err="1" smtClean="0"/>
              <a:t>that</a:t>
            </a:r>
            <a:r>
              <a:rPr lang="nb-NO" sz="2400" dirty="0" smtClean="0"/>
              <a:t> </a:t>
            </a:r>
            <a:r>
              <a:rPr lang="nb-NO" sz="2400" dirty="0" err="1" smtClean="0"/>
              <a:t>new</a:t>
            </a:r>
            <a:r>
              <a:rPr lang="nb-NO" sz="2400" dirty="0" smtClean="0"/>
              <a:t> </a:t>
            </a:r>
            <a:r>
              <a:rPr lang="nb-NO" sz="2400" dirty="0" err="1" smtClean="0"/>
              <a:t>ferries</a:t>
            </a:r>
            <a:r>
              <a:rPr lang="nb-NO" sz="2400" dirty="0" smtClean="0"/>
              <a:t> </a:t>
            </a:r>
            <a:r>
              <a:rPr lang="nb-NO" sz="2400" dirty="0" err="1" smtClean="0"/>
              <a:t>connected</a:t>
            </a:r>
            <a:r>
              <a:rPr lang="nb-NO" sz="2400" dirty="0" smtClean="0"/>
              <a:t> to </a:t>
            </a:r>
            <a:r>
              <a:rPr lang="nb-NO" sz="2400" dirty="0" err="1" smtClean="0"/>
              <a:t>the</a:t>
            </a:r>
            <a:r>
              <a:rPr lang="nb-NO" sz="2400" dirty="0" smtClean="0"/>
              <a:t> </a:t>
            </a:r>
            <a:r>
              <a:rPr lang="nb-NO" sz="2400" dirty="0" err="1" smtClean="0"/>
              <a:t>national</a:t>
            </a:r>
            <a:r>
              <a:rPr lang="nb-NO" sz="2400" dirty="0" smtClean="0"/>
              <a:t> </a:t>
            </a:r>
            <a:r>
              <a:rPr lang="nb-NO" sz="2400" dirty="0" err="1" smtClean="0"/>
              <a:t>public</a:t>
            </a:r>
            <a:r>
              <a:rPr lang="nb-NO" sz="2400" dirty="0" smtClean="0"/>
              <a:t> </a:t>
            </a:r>
            <a:r>
              <a:rPr lang="nb-NO" sz="2400" dirty="0" err="1" smtClean="0"/>
              <a:t>roads</a:t>
            </a:r>
            <a:r>
              <a:rPr lang="nb-NO" sz="2400" dirty="0" smtClean="0"/>
              <a:t> run </a:t>
            </a:r>
            <a:r>
              <a:rPr lang="nb-NO" sz="2400" dirty="0" err="1" smtClean="0"/>
              <a:t>on</a:t>
            </a:r>
            <a:r>
              <a:rPr lang="nb-NO" sz="2400" dirty="0" smtClean="0"/>
              <a:t> zero- or </a:t>
            </a:r>
            <a:r>
              <a:rPr lang="nb-NO" sz="2400" dirty="0" err="1" smtClean="0"/>
              <a:t>low-emission</a:t>
            </a:r>
            <a:r>
              <a:rPr lang="nb-NO" sz="2400" dirty="0" smtClean="0"/>
              <a:t> </a:t>
            </a:r>
            <a:r>
              <a:rPr lang="nb-NO" sz="2400" dirty="0" err="1" smtClean="0"/>
              <a:t>solutions</a:t>
            </a:r>
            <a:endParaRPr lang="nb-NO" sz="2400" dirty="0"/>
          </a:p>
          <a:p>
            <a:r>
              <a:rPr lang="nb-NO" sz="2400" dirty="0" smtClean="0"/>
              <a:t>Action </a:t>
            </a:r>
            <a:r>
              <a:rPr lang="nb-NO" sz="2400" dirty="0" err="1" smtClean="0"/>
              <a:t>programme</a:t>
            </a:r>
            <a:r>
              <a:rPr lang="nb-NO" sz="2400" dirty="0" smtClean="0"/>
              <a:t> for </a:t>
            </a:r>
            <a:r>
              <a:rPr lang="nb-NO" sz="2400" dirty="0" err="1" smtClean="0"/>
              <a:t>carbon</a:t>
            </a:r>
            <a:r>
              <a:rPr lang="nb-NO" sz="2400" dirty="0" smtClean="0"/>
              <a:t> </a:t>
            </a:r>
            <a:r>
              <a:rPr lang="nb-NO" sz="2400" dirty="0" err="1" smtClean="0"/>
              <a:t>neutral</a:t>
            </a:r>
            <a:r>
              <a:rPr lang="nb-NO" sz="2400" dirty="0" smtClean="0"/>
              <a:t> </a:t>
            </a:r>
            <a:r>
              <a:rPr lang="nb-NO" sz="2400" dirty="0" err="1" smtClean="0"/>
              <a:t>construction</a:t>
            </a:r>
            <a:r>
              <a:rPr lang="nb-NO" sz="2400" dirty="0" smtClean="0"/>
              <a:t> </a:t>
            </a:r>
            <a:r>
              <a:rPr lang="nb-NO" sz="2400" dirty="0" err="1" smtClean="0"/>
              <a:t>sites</a:t>
            </a:r>
            <a:r>
              <a:rPr lang="nb-NO" sz="2400" dirty="0" smtClean="0"/>
              <a:t> </a:t>
            </a:r>
            <a:r>
              <a:rPr lang="nb-NO" sz="2400" dirty="0" err="1" smtClean="0"/>
              <a:t>within</a:t>
            </a:r>
            <a:r>
              <a:rPr lang="nb-NO" sz="2400" dirty="0" smtClean="0"/>
              <a:t> </a:t>
            </a:r>
            <a:r>
              <a:rPr lang="nb-NO" sz="2400" dirty="0" err="1" smtClean="0"/>
              <a:t>the</a:t>
            </a:r>
            <a:r>
              <a:rPr lang="nb-NO" sz="2400" dirty="0" smtClean="0"/>
              <a:t> transport </a:t>
            </a:r>
            <a:r>
              <a:rPr lang="nb-NO" sz="2400" dirty="0" err="1" smtClean="0"/>
              <a:t>sector</a:t>
            </a:r>
            <a:endParaRPr lang="nb-NO" sz="2400" dirty="0" smtClean="0"/>
          </a:p>
          <a:p>
            <a:pPr lvl="0"/>
            <a:endParaRPr lang="nb-NO" dirty="0"/>
          </a:p>
        </p:txBody>
      </p:sp>
      <p:sp>
        <p:nvSpPr>
          <p:cNvPr id="1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sz="3600" b="0" dirty="0" err="1" smtClean="0"/>
              <a:t>Contribute</a:t>
            </a:r>
            <a:r>
              <a:rPr lang="nb-NO" sz="3600" b="0" dirty="0" smtClean="0"/>
              <a:t> </a:t>
            </a:r>
            <a:r>
              <a:rPr lang="nb-NO" sz="3600" b="0" dirty="0" err="1" smtClean="0"/>
              <a:t>towards</a:t>
            </a:r>
            <a:r>
              <a:rPr lang="nb-NO" sz="3600" b="0" dirty="0" smtClean="0"/>
              <a:t> </a:t>
            </a:r>
            <a:r>
              <a:rPr lang="nb-NO" sz="3600" b="0" dirty="0" err="1" smtClean="0"/>
              <a:t>achieving</a:t>
            </a:r>
            <a:r>
              <a:rPr lang="nb-NO" sz="3600" b="0" dirty="0" smtClean="0"/>
              <a:t> </a:t>
            </a:r>
            <a:r>
              <a:rPr lang="nb-NO" sz="3600" b="0" dirty="0" err="1" smtClean="0"/>
              <a:t>climate</a:t>
            </a:r>
            <a:r>
              <a:rPr lang="nb-NO" sz="3600" b="0" dirty="0" smtClean="0"/>
              <a:t> goals</a:t>
            </a:r>
            <a:endParaRPr lang="nb-NO" sz="3600" b="0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420888"/>
            <a:ext cx="3187448" cy="212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0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0" dirty="0" smtClean="0"/>
              <a:t>Urban investments</a:t>
            </a:r>
            <a:endParaRPr lang="en-GB" b="0" dirty="0"/>
          </a:p>
        </p:txBody>
      </p:sp>
      <p:sp>
        <p:nvSpPr>
          <p:cNvPr id="5" name="Plassholder for innhold 2"/>
          <p:cNvSpPr txBox="1">
            <a:spLocks/>
          </p:cNvSpPr>
          <p:nvPr/>
        </p:nvSpPr>
        <p:spPr bwMode="auto">
          <a:xfrm>
            <a:off x="4067944" y="2420889"/>
            <a:ext cx="4824536" cy="2618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891" indent="-34289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2971" indent="-22859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160" indent="-22859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349" indent="-22859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537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726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8914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103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Zero-growth objective for passenger traffic by car in nine urban areas </a:t>
            </a:r>
          </a:p>
          <a:p>
            <a:r>
              <a:rPr lang="en-GB" kern="0" dirty="0" smtClean="0"/>
              <a:t>Stronger investment in urban areas</a:t>
            </a:r>
          </a:p>
          <a:p>
            <a:r>
              <a:rPr lang="en-GB" kern="0" dirty="0" smtClean="0"/>
              <a:t>Urban environment agreements</a:t>
            </a:r>
          </a:p>
          <a:p>
            <a:endParaRPr lang="nb-NO" kern="0" dirty="0"/>
          </a:p>
        </p:txBody>
      </p:sp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r="9090"/>
          <a:stretch/>
        </p:blipFill>
        <p:spPr>
          <a:xfrm>
            <a:off x="251520" y="2276872"/>
            <a:ext cx="3744416" cy="267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11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b="0" dirty="0" smtClean="0"/>
              <a:t>Freight transport that is safe, promotes value creation and has low emissions</a:t>
            </a:r>
            <a:endParaRPr lang="en-GB" sz="3200" b="0" dirty="0"/>
          </a:p>
        </p:txBody>
      </p:sp>
      <p:sp>
        <p:nvSpPr>
          <p:cNvPr id="9" name="Plassholder for innhold 2"/>
          <p:cNvSpPr>
            <a:spLocks noGrp="1"/>
          </p:cNvSpPr>
          <p:nvPr>
            <p:ph idx="1"/>
          </p:nvPr>
        </p:nvSpPr>
        <p:spPr>
          <a:xfrm>
            <a:off x="575556" y="2060848"/>
            <a:ext cx="4644516" cy="4065321"/>
          </a:xfrm>
        </p:spPr>
        <p:txBody>
          <a:bodyPr>
            <a:normAutofit/>
          </a:bodyPr>
          <a:lstStyle/>
          <a:p>
            <a:pPr lvl="0"/>
            <a:r>
              <a:rPr lang="en-GB" sz="2000" dirty="0" smtClean="0"/>
              <a:t>Competitive terms for Norwegian business and industry</a:t>
            </a:r>
          </a:p>
          <a:p>
            <a:pPr lvl="0"/>
            <a:r>
              <a:rPr lang="en-GB" sz="2000" dirty="0" smtClean="0"/>
              <a:t>All transport modes to become more efficient, safe and eco-friendly, to reduce transport costs</a:t>
            </a:r>
          </a:p>
          <a:p>
            <a:pPr lvl="0"/>
            <a:r>
              <a:rPr lang="en-GB" sz="2000" dirty="0" smtClean="0"/>
              <a:t>More long-haul freight to be transported by sea and railway</a:t>
            </a:r>
            <a:endParaRPr lang="en-GB" sz="2000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567" y="1772816"/>
            <a:ext cx="3187448" cy="2082466"/>
          </a:xfrm>
          <a:prstGeom prst="rect">
            <a:avLst/>
          </a:prstGeom>
        </p:spPr>
      </p:pic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5" b="9320"/>
          <a:stretch/>
        </p:blipFill>
        <p:spPr>
          <a:xfrm>
            <a:off x="5421567" y="4037937"/>
            <a:ext cx="3187448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28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7544" y="121804"/>
            <a:ext cx="7973166" cy="1143000"/>
          </a:xfrm>
        </p:spPr>
        <p:txBody>
          <a:bodyPr/>
          <a:lstStyle/>
          <a:p>
            <a:r>
              <a:rPr lang="en-GB" sz="3600" b="0" dirty="0" smtClean="0"/>
              <a:t>Transport safety</a:t>
            </a:r>
            <a:endParaRPr lang="en-GB" sz="3600" b="0" dirty="0"/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323528" y="1484784"/>
            <a:ext cx="4125528" cy="456937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Vision Zero to be sustained</a:t>
            </a:r>
          </a:p>
          <a:p>
            <a:r>
              <a:rPr lang="en-GB" sz="1800" dirty="0" smtClean="0"/>
              <a:t>Partial objective of maximum 350 people killed or seriously injured in road traffic by 2030</a:t>
            </a:r>
          </a:p>
          <a:p>
            <a:r>
              <a:rPr lang="en-GB" sz="1800" dirty="0" smtClean="0"/>
              <a:t>Five focus areas in order to achieve this:</a:t>
            </a:r>
          </a:p>
          <a:p>
            <a:pPr lvl="1"/>
            <a:r>
              <a:rPr lang="en-GB" sz="1600" dirty="0" smtClean="0"/>
              <a:t>Safe roads</a:t>
            </a:r>
          </a:p>
          <a:p>
            <a:pPr lvl="1"/>
            <a:r>
              <a:rPr lang="en-GB" sz="1600" dirty="0" smtClean="0"/>
              <a:t>High-risk behaviour in traffic</a:t>
            </a:r>
          </a:p>
          <a:p>
            <a:pPr lvl="1"/>
            <a:r>
              <a:rPr lang="en-GB" sz="1600" dirty="0" smtClean="0"/>
              <a:t>Vulnerable road user groups</a:t>
            </a:r>
          </a:p>
          <a:p>
            <a:pPr lvl="1"/>
            <a:r>
              <a:rPr lang="en-GB" sz="1600" dirty="0" smtClean="0"/>
              <a:t>Technology</a:t>
            </a:r>
          </a:p>
          <a:p>
            <a:pPr lvl="1"/>
            <a:r>
              <a:rPr lang="en-GB" sz="1600" dirty="0" smtClean="0"/>
              <a:t>Heavy vehicles</a:t>
            </a:r>
          </a:p>
          <a:p>
            <a:r>
              <a:rPr lang="en-GB" sz="1800" dirty="0" smtClean="0"/>
              <a:t>The high level of safety in other transport modes is to be sustained and reinforced</a:t>
            </a:r>
          </a:p>
        </p:txBody>
      </p:sp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8323316"/>
              </p:ext>
            </p:extLst>
          </p:nvPr>
        </p:nvGraphicFramePr>
        <p:xfrm>
          <a:off x="4449056" y="2348880"/>
          <a:ext cx="4580521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kstSylinder 5"/>
          <p:cNvSpPr txBox="1"/>
          <p:nvPr/>
        </p:nvSpPr>
        <p:spPr>
          <a:xfrm>
            <a:off x="5011124" y="5025370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Registered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number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of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fatalities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/ </a:t>
            </a:r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serious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 injuries and target </a:t>
            </a:r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curve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nb-NO" sz="1100" i="1" dirty="0" err="1" smtClean="0">
                <a:solidFill>
                  <a:schemeClr val="bg2">
                    <a:lumMod val="75000"/>
                  </a:schemeClr>
                </a:solidFill>
              </a:rPr>
              <a:t>towards</a:t>
            </a:r>
            <a:r>
              <a:rPr lang="nb-NO" sz="1100" i="1" dirty="0" smtClean="0">
                <a:solidFill>
                  <a:schemeClr val="bg2">
                    <a:lumMod val="75000"/>
                  </a:schemeClr>
                </a:solidFill>
              </a:rPr>
              <a:t> 2030</a:t>
            </a:r>
          </a:p>
          <a:p>
            <a:endParaRPr lang="nb-NO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15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b="0" dirty="0" smtClean="0"/>
              <a:t>Road </a:t>
            </a:r>
            <a:r>
              <a:rPr lang="nb-NO" sz="4400" b="0" dirty="0" err="1" smtClean="0"/>
              <a:t>pricing</a:t>
            </a:r>
            <a:endParaRPr lang="nb-NO" sz="4400" b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851920" y="1772816"/>
            <a:ext cx="4696802" cy="435335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Estimated revenue: NOK 131 </a:t>
            </a:r>
            <a:r>
              <a:rPr lang="en-GB" dirty="0" err="1" smtClean="0"/>
              <a:t>bn</a:t>
            </a:r>
            <a:r>
              <a:rPr lang="en-GB" dirty="0" smtClean="0"/>
              <a:t> </a:t>
            </a:r>
          </a:p>
          <a:p>
            <a:r>
              <a:rPr lang="en-GB" dirty="0" smtClean="0"/>
              <a:t>Big investment projects</a:t>
            </a:r>
          </a:p>
          <a:p>
            <a:pPr lvl="1"/>
            <a:r>
              <a:rPr lang="en-GB" dirty="0" smtClean="0"/>
              <a:t>Ferry replacement projects</a:t>
            </a:r>
            <a:endParaRPr lang="en-GB" dirty="0"/>
          </a:p>
          <a:p>
            <a:r>
              <a:rPr lang="en-GB" dirty="0"/>
              <a:t>Urban environmental </a:t>
            </a:r>
            <a:r>
              <a:rPr lang="en-GB" dirty="0" smtClean="0"/>
              <a:t>agreements</a:t>
            </a:r>
            <a:endParaRPr lang="nb-NO" dirty="0" smtClean="0"/>
          </a:p>
          <a:p>
            <a:r>
              <a:rPr lang="en-GB" dirty="0"/>
              <a:t>Environment- and time differentiated rates</a:t>
            </a:r>
          </a:p>
          <a:p>
            <a:r>
              <a:rPr lang="en-GB" dirty="0"/>
              <a:t>Low emission zones</a:t>
            </a:r>
          </a:p>
          <a:p>
            <a:endParaRPr lang="nb-NO" dirty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204864"/>
            <a:ext cx="3528392" cy="2347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04923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b="0" dirty="0" smtClean="0"/>
              <a:t>www.ntp.dep.no/english</a:t>
            </a:r>
            <a:endParaRPr lang="nb-NO" sz="4400" b="0" dirty="0"/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579" y="1600200"/>
            <a:ext cx="6573792" cy="4525963"/>
          </a:xfrm>
        </p:spPr>
      </p:pic>
    </p:spTree>
    <p:extLst>
      <p:ext uri="{BB962C8B-B14F-4D97-AF65-F5344CB8AC3E}">
        <p14:creationId xmlns:p14="http://schemas.microsoft.com/office/powerpoint/2010/main" val="193530465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731773" y="670072"/>
            <a:ext cx="3998508" cy="468282"/>
          </a:xfrm>
        </p:spPr>
        <p:txBody>
          <a:bodyPr>
            <a:noAutofit/>
          </a:bodyPr>
          <a:lstStyle/>
          <a:p>
            <a:r>
              <a:rPr lang="en-GB" sz="3200" b="0" dirty="0" smtClean="0"/>
              <a:t>Transport Network</a:t>
            </a:r>
            <a:endParaRPr lang="en-GB" sz="3200" b="0" dirty="0"/>
          </a:p>
        </p:txBody>
      </p:sp>
      <p:graphicFrame>
        <p:nvGraphicFramePr>
          <p:cNvPr id="10" name="Plassholder for bilde 9"/>
          <p:cNvGraphicFramePr>
            <a:graphicFrameLocks noGrp="1"/>
          </p:cNvGraphicFramePr>
          <p:nvPr>
            <p:ph type="pic" sz="quarter" idx="19"/>
            <p:extLst>
              <p:ext uri="{D42A27DB-BD31-4B8C-83A1-F6EECF244321}">
                <p14:modId xmlns:p14="http://schemas.microsoft.com/office/powerpoint/2010/main" val="464262360"/>
              </p:ext>
            </p:extLst>
          </p:nvPr>
        </p:nvGraphicFramePr>
        <p:xfrm>
          <a:off x="4731773" y="1556792"/>
          <a:ext cx="4320480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75447"/>
                <a:gridCol w="948848"/>
                <a:gridCol w="796185"/>
              </a:tblGrid>
              <a:tr h="28943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Public roads, total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94 600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km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 National roads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10</a:t>
                      </a:r>
                      <a:r>
                        <a:rPr lang="en-GB" sz="1400" baseline="0" dirty="0" smtClean="0"/>
                        <a:t> 700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km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 County roads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44 500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km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- Municipal roads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39 400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km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Road tunnels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1 100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tunnels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Road bridges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18 200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bridges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Rail network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4 200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km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Rail tunnels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736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tunnels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Rail bridges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2 577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bridges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State owned airports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airports</a:t>
                      </a:r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28943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National ports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32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ports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Bild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4716016" cy="662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58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kstSylinder 4"/>
          <p:cNvSpPr txBox="1">
            <a:spLocks noChangeArrowheads="1"/>
          </p:cNvSpPr>
          <p:nvPr/>
        </p:nvSpPr>
        <p:spPr bwMode="auto">
          <a:xfrm>
            <a:off x="4386604" y="589129"/>
            <a:ext cx="3209732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600" dirty="0">
                <a:latin typeface="+mn-lt"/>
              </a:rPr>
              <a:t>The Norwegian Parliament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600" dirty="0">
                <a:latin typeface="+mn-lt"/>
              </a:rPr>
              <a:t>(Stortinget)</a:t>
            </a:r>
          </a:p>
        </p:txBody>
      </p:sp>
      <p:sp>
        <p:nvSpPr>
          <p:cNvPr id="35843" name="TekstSylinder 6"/>
          <p:cNvSpPr txBox="1">
            <a:spLocks noChangeArrowheads="1"/>
          </p:cNvSpPr>
          <p:nvPr/>
        </p:nvSpPr>
        <p:spPr bwMode="auto">
          <a:xfrm>
            <a:off x="4383212" y="1623653"/>
            <a:ext cx="3209732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600" dirty="0">
                <a:latin typeface="+mn-lt"/>
              </a:rPr>
              <a:t>The Norwegian </a:t>
            </a:r>
            <a:r>
              <a:rPr lang="nb-NO" altLang="nb-NO" sz="1600" dirty="0" err="1">
                <a:latin typeface="+mn-lt"/>
              </a:rPr>
              <a:t>Government</a:t>
            </a:r>
            <a:endParaRPr lang="nb-NO" altLang="nb-NO" sz="16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600" dirty="0">
                <a:latin typeface="+mn-lt"/>
              </a:rPr>
              <a:t>(Regjeringen)</a:t>
            </a:r>
          </a:p>
        </p:txBody>
      </p:sp>
      <p:sp>
        <p:nvSpPr>
          <p:cNvPr id="35844" name="TekstSylinder 7"/>
          <p:cNvSpPr txBox="1">
            <a:spLocks noChangeArrowheads="1"/>
          </p:cNvSpPr>
          <p:nvPr/>
        </p:nvSpPr>
        <p:spPr bwMode="auto">
          <a:xfrm>
            <a:off x="4383212" y="2676583"/>
            <a:ext cx="3209732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600" dirty="0" err="1">
                <a:latin typeface="+mn-lt"/>
              </a:rPr>
              <a:t>Ministry</a:t>
            </a:r>
            <a:r>
              <a:rPr lang="nb-NO" altLang="nb-NO" sz="1600" dirty="0">
                <a:latin typeface="+mn-lt"/>
              </a:rPr>
              <a:t> </a:t>
            </a:r>
            <a:r>
              <a:rPr lang="nb-NO" altLang="nb-NO" sz="1600" dirty="0" err="1">
                <a:latin typeface="+mn-lt"/>
              </a:rPr>
              <a:t>of</a:t>
            </a:r>
            <a:r>
              <a:rPr lang="nb-NO" altLang="nb-NO" sz="1600" dirty="0">
                <a:latin typeface="+mn-lt"/>
              </a:rPr>
              <a:t> Transport and </a:t>
            </a:r>
            <a:r>
              <a:rPr lang="nb-NO" altLang="nb-NO" sz="1600" dirty="0" err="1" smtClean="0">
                <a:latin typeface="+mn-lt"/>
              </a:rPr>
              <a:t>Communication</a:t>
            </a:r>
            <a:endParaRPr lang="nb-NO" altLang="nb-NO" sz="1600" dirty="0">
              <a:latin typeface="+mn-lt"/>
            </a:endParaRPr>
          </a:p>
        </p:txBody>
      </p:sp>
      <p:sp>
        <p:nvSpPr>
          <p:cNvPr id="35845" name="TekstSylinder 9"/>
          <p:cNvSpPr txBox="1">
            <a:spLocks noChangeArrowheads="1"/>
          </p:cNvSpPr>
          <p:nvPr/>
        </p:nvSpPr>
        <p:spPr bwMode="auto">
          <a:xfrm>
            <a:off x="4568497" y="4668945"/>
            <a:ext cx="2281105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Norwegian </a:t>
            </a:r>
            <a:r>
              <a:rPr lang="nb-NO" altLang="nb-NO" sz="1400" dirty="0" smtClean="0">
                <a:latin typeface="+mn-lt"/>
              </a:rPr>
              <a:t>Railway </a:t>
            </a:r>
            <a:r>
              <a:rPr lang="nb-NO" altLang="nb-NO" sz="1400" dirty="0" err="1" smtClean="0">
                <a:latin typeface="+mn-lt"/>
              </a:rPr>
              <a:t>Directorate</a:t>
            </a:r>
            <a:endParaRPr lang="nb-NO" altLang="nb-NO" sz="1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b-NO" altLang="nb-NO" sz="1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(</a:t>
            </a:r>
            <a:r>
              <a:rPr lang="nb-NO" altLang="nb-NO" sz="1400" dirty="0" smtClean="0">
                <a:latin typeface="+mn-lt"/>
              </a:rPr>
              <a:t>Jernbanedirektoratet)</a:t>
            </a:r>
            <a:endParaRPr lang="nb-NO" altLang="nb-NO" sz="1400" dirty="0">
              <a:latin typeface="+mn-lt"/>
            </a:endParaRPr>
          </a:p>
        </p:txBody>
      </p:sp>
      <p:sp>
        <p:nvSpPr>
          <p:cNvPr id="35846" name="TekstSylinder 11"/>
          <p:cNvSpPr txBox="1">
            <a:spLocks noChangeArrowheads="1"/>
          </p:cNvSpPr>
          <p:nvPr/>
        </p:nvSpPr>
        <p:spPr bwMode="auto">
          <a:xfrm>
            <a:off x="270124" y="4648130"/>
            <a:ext cx="1798534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Norwegian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air </a:t>
            </a:r>
            <a:r>
              <a:rPr lang="nb-NO" altLang="nb-NO" sz="1400" dirty="0" err="1">
                <a:latin typeface="+mn-lt"/>
              </a:rPr>
              <a:t>traffic</a:t>
            </a:r>
            <a:r>
              <a:rPr lang="nb-NO" altLang="nb-NO" sz="1400" dirty="0">
                <a:latin typeface="+mn-lt"/>
              </a:rPr>
              <a:t> </a:t>
            </a:r>
            <a:r>
              <a:rPr lang="nb-NO" altLang="nb-NO" sz="1400" dirty="0" err="1">
                <a:latin typeface="+mn-lt"/>
              </a:rPr>
              <a:t>authority</a:t>
            </a:r>
            <a:endParaRPr lang="nb-NO" altLang="nb-NO" sz="1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b-NO" altLang="nb-NO" sz="1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Avinor AS</a:t>
            </a:r>
          </a:p>
        </p:txBody>
      </p:sp>
      <p:sp>
        <p:nvSpPr>
          <p:cNvPr id="35849" name="TekstSylinder 20"/>
          <p:cNvSpPr txBox="1">
            <a:spLocks noChangeArrowheads="1"/>
          </p:cNvSpPr>
          <p:nvPr/>
        </p:nvSpPr>
        <p:spPr bwMode="auto">
          <a:xfrm>
            <a:off x="7021372" y="4660829"/>
            <a:ext cx="1944576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Norwegian Coastal Administration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b-NO" altLang="nb-NO" sz="1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(Kystverket)</a:t>
            </a:r>
          </a:p>
        </p:txBody>
      </p:sp>
      <p:sp>
        <p:nvSpPr>
          <p:cNvPr id="35850" name="TekstSylinder 21"/>
          <p:cNvSpPr txBox="1">
            <a:spLocks noChangeArrowheads="1"/>
          </p:cNvSpPr>
          <p:nvPr/>
        </p:nvSpPr>
        <p:spPr bwMode="auto">
          <a:xfrm>
            <a:off x="2240428" y="4672063"/>
            <a:ext cx="2146176" cy="95410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Norwegian Public Roads Administration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nb-NO" altLang="nb-NO" sz="1400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nb-NO" altLang="nb-NO" sz="1400" dirty="0">
                <a:latin typeface="+mn-lt"/>
              </a:rPr>
              <a:t>(Statens vegvesen)</a:t>
            </a:r>
          </a:p>
        </p:txBody>
      </p:sp>
      <p:cxnSp>
        <p:nvCxnSpPr>
          <p:cNvPr id="36" name="Vinkel 35"/>
          <p:cNvCxnSpPr>
            <a:endCxn id="35846" idx="0"/>
          </p:cNvCxnSpPr>
          <p:nvPr/>
        </p:nvCxnSpPr>
        <p:spPr>
          <a:xfrm rot="10800000" flipV="1">
            <a:off x="1169391" y="2934390"/>
            <a:ext cx="3213822" cy="1713739"/>
          </a:xfrm>
          <a:prstGeom prst="bentConnector2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Rett linje 8"/>
          <p:cNvCxnSpPr/>
          <p:nvPr/>
        </p:nvCxnSpPr>
        <p:spPr>
          <a:xfrm>
            <a:off x="2843808" y="3933056"/>
            <a:ext cx="514985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tt linje 12"/>
          <p:cNvCxnSpPr>
            <a:stCxn id="35844" idx="2"/>
          </p:cNvCxnSpPr>
          <p:nvPr/>
        </p:nvCxnSpPr>
        <p:spPr>
          <a:xfrm>
            <a:off x="5988078" y="3261358"/>
            <a:ext cx="0" cy="67169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tt pil 16"/>
          <p:cNvCxnSpPr>
            <a:endCxn id="35849" idx="0"/>
          </p:cNvCxnSpPr>
          <p:nvPr/>
        </p:nvCxnSpPr>
        <p:spPr>
          <a:xfrm>
            <a:off x="7993660" y="3933056"/>
            <a:ext cx="0" cy="72777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tt pil 18"/>
          <p:cNvCxnSpPr/>
          <p:nvPr/>
        </p:nvCxnSpPr>
        <p:spPr>
          <a:xfrm>
            <a:off x="2843808" y="3933056"/>
            <a:ext cx="0" cy="71507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tt pil 20"/>
          <p:cNvCxnSpPr>
            <a:stCxn id="35842" idx="2"/>
            <a:endCxn id="35843" idx="0"/>
          </p:cNvCxnSpPr>
          <p:nvPr/>
        </p:nvCxnSpPr>
        <p:spPr>
          <a:xfrm flipH="1">
            <a:off x="5988078" y="1173904"/>
            <a:ext cx="3392" cy="4497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tt pil 22"/>
          <p:cNvCxnSpPr>
            <a:stCxn id="35843" idx="2"/>
            <a:endCxn id="35844" idx="0"/>
          </p:cNvCxnSpPr>
          <p:nvPr/>
        </p:nvCxnSpPr>
        <p:spPr>
          <a:xfrm>
            <a:off x="5988078" y="2208428"/>
            <a:ext cx="0" cy="46815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tt pil 24"/>
          <p:cNvCxnSpPr/>
          <p:nvPr/>
        </p:nvCxnSpPr>
        <p:spPr>
          <a:xfrm>
            <a:off x="5988078" y="3933056"/>
            <a:ext cx="0" cy="71507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23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70984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11" name="Plassholder for innhold 10"/>
          <p:cNvSpPr>
            <a:spLocks noGrp="1"/>
          </p:cNvSpPr>
          <p:nvPr>
            <p:ph idx="1"/>
          </p:nvPr>
        </p:nvSpPr>
        <p:spPr>
          <a:xfrm>
            <a:off x="611560" y="1600201"/>
            <a:ext cx="56166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In 1998, the Government directed the four transport agencies to prepare a joint proposal for the first long-term national transport plan (for the period 2002-2011). </a:t>
            </a:r>
          </a:p>
          <a:p>
            <a:r>
              <a:rPr lang="en-US" sz="2000" dirty="0" smtClean="0"/>
              <a:t>The fifth joint input from the transport agencies was presented in February 2016.</a:t>
            </a:r>
          </a:p>
          <a:p>
            <a:r>
              <a:rPr lang="en-US" sz="2000" dirty="0"/>
              <a:t>The Government presented the white paper on transport to the Storting in April 2017.</a:t>
            </a:r>
          </a:p>
          <a:p>
            <a:r>
              <a:rPr lang="en-US" sz="2000" dirty="0"/>
              <a:t>The white paper presents a plan that will apply for the period 2018-2029. </a:t>
            </a:r>
          </a:p>
          <a:p>
            <a:r>
              <a:rPr lang="en-US" sz="2000" dirty="0"/>
              <a:t>The Storting will adopt the white paper in June 2017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12" name="Plassholder for innhold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372200" y="274638"/>
            <a:ext cx="2032506" cy="290013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3314511"/>
            <a:ext cx="2048630" cy="289890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3417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tel 1"/>
          <p:cNvSpPr>
            <a:spLocks noGrp="1"/>
          </p:cNvSpPr>
          <p:nvPr>
            <p:ph type="title"/>
          </p:nvPr>
        </p:nvSpPr>
        <p:spPr>
          <a:xfrm>
            <a:off x="357092" y="559160"/>
            <a:ext cx="7527276" cy="468282"/>
          </a:xfrm>
        </p:spPr>
        <p:txBody>
          <a:bodyPr>
            <a:noAutofit/>
          </a:bodyPr>
          <a:lstStyle/>
          <a:p>
            <a:r>
              <a:rPr lang="en-GB" altLang="nb-NO" sz="4400" b="0" dirty="0">
                <a:latin typeface="+mn-lt"/>
                <a:ea typeface="Georgia" panose="02040502050405020303" pitchFamily="18" charset="0"/>
                <a:cs typeface="Georgia" panose="02040502050405020303" pitchFamily="18" charset="0"/>
              </a:rPr>
              <a:t>Official Steering Documents</a:t>
            </a:r>
            <a:endParaRPr lang="nb-NO" altLang="nb-NO" sz="4400" b="0" dirty="0">
              <a:latin typeface="+mn-lt"/>
              <a:ea typeface="Georgia" panose="02040502050405020303" pitchFamily="18" charset="0"/>
              <a:cs typeface="Georgia" panose="02040502050405020303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67544" y="1831851"/>
            <a:ext cx="1944576" cy="934983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0" tIns="0" rIns="0" bIns="0" anchor="ctr"/>
          <a:lstStyle/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  National </a:t>
            </a:r>
          </a:p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  Transport Plan </a:t>
            </a:r>
          </a:p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  (12 Year Period)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644396" y="2782376"/>
            <a:ext cx="2808126" cy="719096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0" tIns="0" rIns="0" bIns="0" anchor="ctr"/>
          <a:lstStyle/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  Action Programme</a:t>
            </a:r>
          </a:p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  (Focus on first 4 Years)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3911611" y="3819293"/>
            <a:ext cx="2393812" cy="647662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0" tIns="0" rIns="0" bIns="0" anchor="ctr"/>
          <a:lstStyle/>
          <a:p>
            <a:pPr>
              <a:defRPr/>
            </a:pPr>
            <a:endParaRPr lang="nb-NO" sz="1600" kern="0" dirty="0">
              <a:solidFill>
                <a:sysClr val="windowText" lastClr="000000"/>
              </a:solidFill>
            </a:endParaRPr>
          </a:p>
          <a:p>
            <a:pPr>
              <a:defRPr/>
            </a:pPr>
            <a:r>
              <a:rPr lang="en-GB" sz="1400" kern="0" dirty="0">
                <a:solidFill>
                  <a:sysClr val="windowText" lastClr="000000"/>
                </a:solidFill>
              </a:rPr>
              <a:t>  Annual National Budget</a:t>
            </a:r>
          </a:p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5796136" y="4741000"/>
            <a:ext cx="1798533" cy="504796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lIns="89995" tIns="46797" rIns="89995" bIns="46797" anchor="ctr"/>
          <a:lstStyle/>
          <a:p>
            <a:pPr>
              <a:defRPr/>
            </a:pPr>
            <a:r>
              <a:rPr lang="en-GB" sz="1400" kern="0" dirty="0">
                <a:solidFill>
                  <a:sysClr val="windowText" lastClr="000000"/>
                </a:solidFill>
              </a:rPr>
              <a:t>Appropriation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037624" y="5440720"/>
            <a:ext cx="1769960" cy="666712"/>
          </a:xfrm>
          <a:prstGeom prst="rect">
            <a:avLst/>
          </a:prstGeom>
          <a:solidFill>
            <a:srgbClr val="FFFFFF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GB" sz="1600" kern="0" dirty="0">
                <a:solidFill>
                  <a:sysClr val="windowText" lastClr="000000"/>
                </a:solidFill>
              </a:rPr>
              <a:t>Projects</a:t>
            </a:r>
          </a:p>
        </p:txBody>
      </p:sp>
      <p:sp>
        <p:nvSpPr>
          <p:cNvPr id="18" name="Ellipse 17"/>
          <p:cNvSpPr/>
          <p:nvPr/>
        </p:nvSpPr>
        <p:spPr>
          <a:xfrm>
            <a:off x="3320520" y="3652238"/>
            <a:ext cx="4274149" cy="178869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b-NO"/>
          </a:p>
        </p:txBody>
      </p:sp>
      <p:sp>
        <p:nvSpPr>
          <p:cNvPr id="19" name="Ellipse 18"/>
          <p:cNvSpPr/>
          <p:nvPr/>
        </p:nvSpPr>
        <p:spPr>
          <a:xfrm>
            <a:off x="357092" y="1484784"/>
            <a:ext cx="2153739" cy="165618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b-NO"/>
          </a:p>
        </p:txBody>
      </p:sp>
      <p:sp>
        <p:nvSpPr>
          <p:cNvPr id="16" name="Nedoverbuet pil 15"/>
          <p:cNvSpPr/>
          <p:nvPr/>
        </p:nvSpPr>
        <p:spPr>
          <a:xfrm rot="1639115">
            <a:off x="2230304" y="1534114"/>
            <a:ext cx="2016136" cy="601704"/>
          </a:xfrm>
          <a:prstGeom prst="curvedDownArrow">
            <a:avLst/>
          </a:prstGeom>
          <a:solidFill>
            <a:srgbClr val="375380"/>
          </a:solidFill>
          <a:ln w="0">
            <a:solidFill>
              <a:srgbClr val="37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Nedoverbuet pil 19"/>
          <p:cNvSpPr/>
          <p:nvPr/>
        </p:nvSpPr>
        <p:spPr>
          <a:xfrm rot="2039069">
            <a:off x="4578019" y="2566045"/>
            <a:ext cx="2016136" cy="601704"/>
          </a:xfrm>
          <a:prstGeom prst="curvedDownArrow">
            <a:avLst/>
          </a:prstGeom>
          <a:solidFill>
            <a:srgbClr val="375380"/>
          </a:solidFill>
          <a:ln w="0">
            <a:solidFill>
              <a:srgbClr val="37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Nedoverbuet pil 20"/>
          <p:cNvSpPr/>
          <p:nvPr/>
        </p:nvSpPr>
        <p:spPr>
          <a:xfrm rot="1850907">
            <a:off x="6914536" y="4293637"/>
            <a:ext cx="2016136" cy="601704"/>
          </a:xfrm>
          <a:prstGeom prst="curvedDownArrow">
            <a:avLst/>
          </a:prstGeom>
          <a:solidFill>
            <a:srgbClr val="375380"/>
          </a:solidFill>
          <a:ln w="0">
            <a:solidFill>
              <a:srgbClr val="37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029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400" b="0" dirty="0" smtClean="0"/>
              <a:t>Overall goal</a:t>
            </a:r>
            <a:endParaRPr lang="nb-NO" sz="4400" b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75556" y="1600206"/>
            <a:ext cx="3924436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A transport </a:t>
            </a:r>
            <a:r>
              <a:rPr lang="en-US" i="1" dirty="0"/>
              <a:t>system that is safe, promotes economic growth and contributes to the transition into a low-emission society</a:t>
            </a:r>
            <a:r>
              <a:rPr lang="en-US" i="1" dirty="0" smtClean="0"/>
              <a:t>.</a:t>
            </a:r>
            <a:endParaRPr lang="nb-NO" i="1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1"/>
          <a:stretch/>
        </p:blipFill>
        <p:spPr>
          <a:xfrm>
            <a:off x="4718247" y="1700808"/>
            <a:ext cx="3830475" cy="3474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6358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4464496" cy="1143000"/>
          </a:xfrm>
        </p:spPr>
        <p:txBody>
          <a:bodyPr>
            <a:normAutofit/>
          </a:bodyPr>
          <a:lstStyle/>
          <a:p>
            <a:r>
              <a:rPr lang="en-GB" sz="4400" b="0" dirty="0" smtClean="0"/>
              <a:t>Major challenges</a:t>
            </a:r>
            <a:endParaRPr lang="en-GB" sz="4400" b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39552" y="1700808"/>
            <a:ext cx="3384376" cy="403244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Globalisation and internationalisation</a:t>
            </a:r>
          </a:p>
          <a:p>
            <a:r>
              <a:rPr lang="en-GB" dirty="0" smtClean="0"/>
              <a:t>Population growth</a:t>
            </a:r>
          </a:p>
          <a:p>
            <a:r>
              <a:rPr lang="en-GB" dirty="0" smtClean="0"/>
              <a:t>Economic development </a:t>
            </a:r>
          </a:p>
          <a:p>
            <a:r>
              <a:rPr lang="en-GB" dirty="0" smtClean="0"/>
              <a:t>Emissions and climate change</a:t>
            </a:r>
          </a:p>
          <a:p>
            <a:r>
              <a:rPr lang="en-GB" dirty="0" smtClean="0"/>
              <a:t>Technological development</a:t>
            </a:r>
          </a:p>
          <a:p>
            <a:pPr marL="0" indent="0">
              <a:buNone/>
            </a:pPr>
            <a:endParaRPr lang="nb-NO" dirty="0"/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653136"/>
            <a:ext cx="2169828" cy="1473708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653136"/>
            <a:ext cx="2168329" cy="1440159"/>
          </a:xfrm>
          <a:prstGeom prst="rect">
            <a:avLst/>
          </a:prstGeom>
        </p:spPr>
      </p:pic>
      <p:pic>
        <p:nvPicPr>
          <p:cNvPr id="16" name="Bild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3967" y="1700808"/>
            <a:ext cx="4848029" cy="2371884"/>
          </a:xfrm>
          <a:prstGeom prst="rect">
            <a:avLst/>
          </a:prstGeom>
        </p:spPr>
      </p:pic>
      <p:sp>
        <p:nvSpPr>
          <p:cNvPr id="17" name="TekstSylinder 16"/>
          <p:cNvSpPr txBox="1"/>
          <p:nvPr/>
        </p:nvSpPr>
        <p:spPr>
          <a:xfrm>
            <a:off x="4283968" y="4178248"/>
            <a:ext cx="4312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Norway’s greenhouse gas emissions split by sector for the period 1990-2050. Million tonnes CO2-eq. Source: The Norwegian Environment Agency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73144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Financial framework</a:t>
            </a:r>
            <a:endParaRPr lang="en-GB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447484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nb-NO" sz="2400" dirty="0" smtClean="0"/>
              <a:t>Total </a:t>
            </a:r>
            <a:r>
              <a:rPr lang="nb-NO" sz="2400" dirty="0" err="1" smtClean="0"/>
              <a:t>national</a:t>
            </a:r>
            <a:r>
              <a:rPr lang="nb-NO" sz="2400" dirty="0" smtClean="0"/>
              <a:t> </a:t>
            </a:r>
            <a:r>
              <a:rPr lang="nb-NO" sz="2400" dirty="0" err="1" smtClean="0"/>
              <a:t>framework</a:t>
            </a:r>
            <a:r>
              <a:rPr lang="nb-NO" sz="2400" dirty="0" smtClean="0"/>
              <a:t> NOK 933 </a:t>
            </a:r>
            <a:r>
              <a:rPr lang="nb-NO" sz="2400" dirty="0" err="1" smtClean="0"/>
              <a:t>bn</a:t>
            </a:r>
            <a:r>
              <a:rPr lang="nb-NO" sz="2400" dirty="0" smtClean="0"/>
              <a:t>. </a:t>
            </a:r>
            <a:r>
              <a:rPr lang="nb-NO" sz="2400" dirty="0"/>
              <a:t>for </a:t>
            </a:r>
            <a:r>
              <a:rPr lang="nb-NO" sz="2400" dirty="0" smtClean="0"/>
              <a:t>all transport modes </a:t>
            </a:r>
            <a:endParaRPr lang="nb-NO" sz="2400" dirty="0"/>
          </a:p>
          <a:p>
            <a:pPr lvl="0"/>
            <a:r>
              <a:rPr lang="nb-NO" sz="2400" dirty="0" err="1" smtClean="0"/>
              <a:t>Escalation</a:t>
            </a:r>
            <a:r>
              <a:rPr lang="nb-NO" sz="2400" dirty="0" smtClean="0"/>
              <a:t> plan, </a:t>
            </a:r>
            <a:r>
              <a:rPr lang="nb-NO" sz="2400" dirty="0" err="1" smtClean="0"/>
              <a:t>government</a:t>
            </a:r>
            <a:r>
              <a:rPr lang="nb-NO" sz="2400" dirty="0" smtClean="0"/>
              <a:t> </a:t>
            </a:r>
            <a:r>
              <a:rPr lang="nb-NO" sz="2400" dirty="0" err="1" smtClean="0"/>
              <a:t>funds</a:t>
            </a:r>
            <a:endParaRPr lang="nb-NO" sz="2400" dirty="0" smtClean="0"/>
          </a:p>
          <a:p>
            <a:pPr lvl="1"/>
            <a:r>
              <a:rPr lang="nb-NO" sz="2000" dirty="0" smtClean="0"/>
              <a:t>NOK 412 </a:t>
            </a:r>
            <a:r>
              <a:rPr lang="nb-NO" sz="2000" dirty="0" err="1" smtClean="0"/>
              <a:t>bn</a:t>
            </a:r>
            <a:r>
              <a:rPr lang="nb-NO" sz="2000" dirty="0" smtClean="0"/>
              <a:t>. first </a:t>
            </a:r>
            <a:r>
              <a:rPr lang="nb-NO" sz="2000" dirty="0" err="1" smtClean="0"/>
              <a:t>six</a:t>
            </a:r>
            <a:r>
              <a:rPr lang="nb-NO" sz="2000" dirty="0" smtClean="0"/>
              <a:t> </a:t>
            </a:r>
            <a:r>
              <a:rPr lang="nb-NO" sz="2000" dirty="0" err="1" smtClean="0"/>
              <a:t>years</a:t>
            </a:r>
            <a:endParaRPr lang="nb-NO" sz="2000" dirty="0"/>
          </a:p>
          <a:p>
            <a:pPr lvl="1"/>
            <a:r>
              <a:rPr lang="nb-NO" sz="2000" dirty="0" smtClean="0"/>
              <a:t>NOK 521 </a:t>
            </a:r>
            <a:r>
              <a:rPr lang="nb-NO" sz="2000" dirty="0" err="1" smtClean="0"/>
              <a:t>bn</a:t>
            </a:r>
            <a:r>
              <a:rPr lang="nb-NO" sz="2000" dirty="0" smtClean="0"/>
              <a:t>. final </a:t>
            </a:r>
            <a:r>
              <a:rPr lang="nb-NO" sz="2000" dirty="0" err="1" smtClean="0"/>
              <a:t>six</a:t>
            </a:r>
            <a:r>
              <a:rPr lang="nb-NO" sz="2000" dirty="0" smtClean="0"/>
              <a:t> </a:t>
            </a:r>
            <a:r>
              <a:rPr lang="nb-NO" sz="2000" dirty="0" err="1" smtClean="0"/>
              <a:t>years</a:t>
            </a:r>
            <a:endParaRPr lang="nb-NO" sz="2000" dirty="0"/>
          </a:p>
          <a:p>
            <a:pPr lvl="0"/>
            <a:r>
              <a:rPr lang="nb-NO" sz="2400" dirty="0" err="1" smtClean="0"/>
              <a:t>Strong</a:t>
            </a:r>
            <a:r>
              <a:rPr lang="nb-NO" sz="2400" dirty="0" smtClean="0"/>
              <a:t> </a:t>
            </a:r>
            <a:r>
              <a:rPr lang="nb-NO" sz="2400" dirty="0" err="1" smtClean="0"/>
              <a:t>increase</a:t>
            </a:r>
            <a:r>
              <a:rPr lang="nb-NO" sz="2400" dirty="0" smtClean="0"/>
              <a:t> in </a:t>
            </a:r>
            <a:r>
              <a:rPr lang="nb-NO" sz="2400" dirty="0" err="1" smtClean="0"/>
              <a:t>government</a:t>
            </a:r>
            <a:r>
              <a:rPr lang="nb-NO" sz="2400" dirty="0" smtClean="0"/>
              <a:t> </a:t>
            </a:r>
            <a:r>
              <a:rPr lang="nb-NO" sz="2400" dirty="0" err="1" smtClean="0"/>
              <a:t>funds</a:t>
            </a:r>
            <a:r>
              <a:rPr lang="nb-NO" sz="2400" dirty="0" smtClean="0"/>
              <a:t> for urban areas</a:t>
            </a:r>
            <a:endParaRPr lang="nb-NO" sz="2400" dirty="0"/>
          </a:p>
          <a:p>
            <a:pPr lvl="1"/>
            <a:r>
              <a:rPr lang="nb-NO" sz="2000" dirty="0" smtClean="0"/>
              <a:t>In total, NOK 66.4 </a:t>
            </a:r>
            <a:r>
              <a:rPr lang="nb-NO" sz="2000" dirty="0" err="1" smtClean="0"/>
              <a:t>bn</a:t>
            </a:r>
            <a:r>
              <a:rPr lang="nb-NO" sz="2000" dirty="0" smtClean="0"/>
              <a:t>. </a:t>
            </a:r>
            <a:r>
              <a:rPr lang="nb-NO" sz="2000" dirty="0"/>
              <a:t>f</a:t>
            </a:r>
            <a:r>
              <a:rPr lang="nb-NO" sz="2000" dirty="0" smtClean="0"/>
              <a:t>or </a:t>
            </a:r>
            <a:r>
              <a:rPr lang="nb-NO" sz="2000" dirty="0" err="1" smtClean="0"/>
              <a:t>this</a:t>
            </a:r>
            <a:r>
              <a:rPr lang="nb-NO" sz="2000" dirty="0" smtClean="0"/>
              <a:t> </a:t>
            </a:r>
            <a:r>
              <a:rPr lang="nb-NO" sz="2000" dirty="0" err="1" smtClean="0"/>
              <a:t>period</a:t>
            </a:r>
            <a:endParaRPr lang="nb-NO" sz="2000" dirty="0"/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399920"/>
            <a:ext cx="3239033" cy="467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45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 b="0" dirty="0" smtClean="0"/>
              <a:t>ITS and </a:t>
            </a:r>
            <a:r>
              <a:rPr lang="nb-NO" sz="4000" b="0" dirty="0" err="1" smtClean="0"/>
              <a:t>digitalisation</a:t>
            </a:r>
            <a:r>
              <a:rPr lang="nb-NO" sz="4000" b="0" dirty="0" smtClean="0"/>
              <a:t> </a:t>
            </a:r>
            <a:r>
              <a:rPr lang="nb-NO" sz="4000" b="0" dirty="0" err="1" smtClean="0"/>
              <a:t>strategy</a:t>
            </a:r>
            <a:endParaRPr lang="nb-NO" sz="4000" b="0" dirty="0"/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20888"/>
            <a:ext cx="3686162" cy="2448272"/>
          </a:xfrm>
          <a:prstGeom prst="rect">
            <a:avLst/>
          </a:prstGeom>
        </p:spPr>
      </p:pic>
      <p:sp>
        <p:nvSpPr>
          <p:cNvPr id="13" name="Plassholder for innhold 2"/>
          <p:cNvSpPr txBox="1">
            <a:spLocks/>
          </p:cNvSpPr>
          <p:nvPr/>
        </p:nvSpPr>
        <p:spPr bwMode="auto">
          <a:xfrm>
            <a:off x="4067944" y="1600206"/>
            <a:ext cx="448077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891" indent="-34289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2971" indent="-228594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160" indent="-228594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349" indent="-228594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537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726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8914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103" indent="-228594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nb-NO" sz="2000" kern="0" dirty="0" err="1" smtClean="0"/>
              <a:t>Technological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developments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require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active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amendment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of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laws</a:t>
            </a:r>
            <a:r>
              <a:rPr lang="nb-NO" sz="2000" kern="0" dirty="0" smtClean="0"/>
              <a:t> and </a:t>
            </a:r>
            <a:r>
              <a:rPr lang="nb-NO" sz="2000" kern="0" dirty="0" err="1" smtClean="0"/>
              <a:t>regulations</a:t>
            </a:r>
            <a:endParaRPr lang="nb-NO" sz="2000" kern="0" dirty="0" smtClean="0"/>
          </a:p>
          <a:p>
            <a:pPr lvl="1"/>
            <a:r>
              <a:rPr lang="nb-NO" sz="1800" kern="0" dirty="0" err="1" smtClean="0"/>
              <a:t>Autonomous</a:t>
            </a:r>
            <a:r>
              <a:rPr lang="nb-NO" sz="1800" kern="0" dirty="0" smtClean="0"/>
              <a:t> </a:t>
            </a:r>
            <a:r>
              <a:rPr lang="nb-NO" sz="1800" kern="0" dirty="0" err="1" smtClean="0"/>
              <a:t>vehicles</a:t>
            </a:r>
            <a:r>
              <a:rPr lang="nb-NO" sz="1800" kern="0" dirty="0" smtClean="0"/>
              <a:t> </a:t>
            </a:r>
          </a:p>
          <a:p>
            <a:pPr lvl="1"/>
            <a:r>
              <a:rPr lang="nb-NO" sz="1800" kern="0" dirty="0" smtClean="0"/>
              <a:t>ITS </a:t>
            </a:r>
            <a:r>
              <a:rPr lang="nb-NO" sz="1800" kern="0" dirty="0" err="1" smtClean="0"/>
              <a:t>legislation</a:t>
            </a:r>
            <a:endParaRPr lang="nb-NO" sz="1800" kern="0" dirty="0" smtClean="0"/>
          </a:p>
          <a:p>
            <a:pPr lvl="1"/>
            <a:r>
              <a:rPr lang="nb-NO" sz="1800" kern="0" dirty="0" err="1" smtClean="0"/>
              <a:t>Important</a:t>
            </a:r>
            <a:r>
              <a:rPr lang="nb-NO" sz="1800" kern="0" dirty="0" smtClean="0"/>
              <a:t> to </a:t>
            </a:r>
            <a:r>
              <a:rPr lang="nb-NO" sz="1800" kern="0" dirty="0" err="1" smtClean="0"/>
              <a:t>follow</a:t>
            </a:r>
            <a:r>
              <a:rPr lang="nb-NO" sz="1800" kern="0" dirty="0" smtClean="0"/>
              <a:t> up </a:t>
            </a:r>
            <a:r>
              <a:rPr lang="nb-NO" sz="1800" kern="0" dirty="0" err="1" smtClean="0"/>
              <a:t>the</a:t>
            </a:r>
            <a:r>
              <a:rPr lang="nb-NO" sz="1800" kern="0" dirty="0" smtClean="0"/>
              <a:t> </a:t>
            </a:r>
            <a:r>
              <a:rPr lang="nb-NO" sz="1800" kern="0" dirty="0" err="1" smtClean="0"/>
              <a:t>development</a:t>
            </a:r>
            <a:r>
              <a:rPr lang="nb-NO" sz="1800" kern="0" dirty="0" smtClean="0"/>
              <a:t> </a:t>
            </a:r>
            <a:r>
              <a:rPr lang="nb-NO" sz="1800" kern="0" dirty="0" err="1" smtClean="0"/>
              <a:t>of</a:t>
            </a:r>
            <a:r>
              <a:rPr lang="nb-NO" sz="1800" kern="0" dirty="0" smtClean="0"/>
              <a:t> </a:t>
            </a:r>
            <a:r>
              <a:rPr lang="nb-NO" sz="1800" kern="0" dirty="0" err="1" smtClean="0"/>
              <a:t>international</a:t>
            </a:r>
            <a:r>
              <a:rPr lang="nb-NO" sz="1800" kern="0" dirty="0" smtClean="0"/>
              <a:t> </a:t>
            </a:r>
            <a:r>
              <a:rPr lang="nb-NO" sz="1800" kern="0" dirty="0" err="1" smtClean="0"/>
              <a:t>rules</a:t>
            </a:r>
            <a:r>
              <a:rPr lang="nb-NO" sz="1800" kern="0" dirty="0" smtClean="0"/>
              <a:t>, </a:t>
            </a:r>
            <a:r>
              <a:rPr lang="nb-NO" sz="1800" kern="0" dirty="0" err="1" smtClean="0"/>
              <a:t>especially</a:t>
            </a:r>
            <a:r>
              <a:rPr lang="nb-NO" sz="1800" kern="0" dirty="0" smtClean="0"/>
              <a:t> </a:t>
            </a:r>
            <a:r>
              <a:rPr lang="nb-NO" sz="1800" kern="0" dirty="0"/>
              <a:t>i</a:t>
            </a:r>
            <a:r>
              <a:rPr lang="nb-NO" sz="1800" kern="0" dirty="0" smtClean="0"/>
              <a:t>n </a:t>
            </a:r>
            <a:r>
              <a:rPr lang="nb-NO" sz="1800" kern="0" dirty="0" err="1" smtClean="0"/>
              <a:t>the</a:t>
            </a:r>
            <a:r>
              <a:rPr lang="nb-NO" sz="1800" kern="0" dirty="0" smtClean="0"/>
              <a:t> EU</a:t>
            </a:r>
          </a:p>
          <a:p>
            <a:r>
              <a:rPr lang="nb-NO" sz="2000" kern="0" dirty="0" err="1" smtClean="0"/>
              <a:t>Taxation</a:t>
            </a:r>
            <a:r>
              <a:rPr lang="nb-NO" sz="2000" kern="0" dirty="0" smtClean="0"/>
              <a:t> as an </a:t>
            </a:r>
            <a:r>
              <a:rPr lang="nb-NO" sz="2000" kern="0" dirty="0" err="1" smtClean="0"/>
              <a:t>important</a:t>
            </a:r>
            <a:r>
              <a:rPr lang="nb-NO" sz="2000" kern="0" dirty="0" smtClean="0"/>
              <a:t>  instrument in </a:t>
            </a:r>
            <a:r>
              <a:rPr lang="nb-NO" sz="2000" kern="0" dirty="0" err="1" smtClean="0"/>
              <a:t>the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phasing</a:t>
            </a:r>
            <a:r>
              <a:rPr lang="nb-NO" sz="2000" kern="0" dirty="0" smtClean="0"/>
              <a:t> in </a:t>
            </a:r>
            <a:r>
              <a:rPr lang="nb-NO" sz="2000" kern="0" dirty="0" err="1" smtClean="0"/>
              <a:t>of</a:t>
            </a:r>
            <a:r>
              <a:rPr lang="nb-NO" sz="2000" kern="0" dirty="0" smtClean="0"/>
              <a:t> zero- and </a:t>
            </a:r>
            <a:r>
              <a:rPr lang="nb-NO" sz="2000" kern="0" dirty="0" err="1" smtClean="0"/>
              <a:t>low-emissions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technology</a:t>
            </a:r>
            <a:endParaRPr lang="nb-NO" sz="2000" kern="0" dirty="0" smtClean="0"/>
          </a:p>
          <a:p>
            <a:r>
              <a:rPr lang="nb-NO" sz="2000" kern="0" dirty="0" err="1" smtClean="0"/>
              <a:t>Government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procurement</a:t>
            </a:r>
            <a:r>
              <a:rPr lang="nb-NO" sz="2000" kern="0" dirty="0" smtClean="0"/>
              <a:t> must support </a:t>
            </a:r>
            <a:r>
              <a:rPr lang="nb-NO" sz="2000" kern="0" dirty="0" err="1" smtClean="0"/>
              <a:t>the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desired</a:t>
            </a:r>
            <a:r>
              <a:rPr lang="nb-NO" sz="2000" kern="0" dirty="0" smtClean="0"/>
              <a:t> </a:t>
            </a:r>
            <a:r>
              <a:rPr lang="nb-NO" sz="2000" kern="0" dirty="0" err="1" smtClean="0"/>
              <a:t>development</a:t>
            </a:r>
            <a:endParaRPr lang="nb-NO" sz="2400" kern="0" dirty="0" smtClean="0"/>
          </a:p>
        </p:txBody>
      </p:sp>
    </p:spTree>
    <p:extLst>
      <p:ext uri="{BB962C8B-B14F-4D97-AF65-F5344CB8AC3E}">
        <p14:creationId xmlns:p14="http://schemas.microsoft.com/office/powerpoint/2010/main" val="352896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 utforming">
  <a:themeElements>
    <a:clrScheme name="Egendefinert 2">
      <a:dk1>
        <a:sysClr val="windowText" lastClr="000000"/>
      </a:dk1>
      <a:lt1>
        <a:sysClr val="window" lastClr="FFFFFF"/>
      </a:lt1>
      <a:dk2>
        <a:srgbClr val="ED9300"/>
      </a:dk2>
      <a:lt2>
        <a:srgbClr val="E1E1E1"/>
      </a:lt2>
      <a:accent1>
        <a:srgbClr val="616163"/>
      </a:accent1>
      <a:accent2>
        <a:srgbClr val="159DD8"/>
      </a:accent2>
      <a:accent3>
        <a:srgbClr val="1BA387"/>
      </a:accent3>
      <a:accent4>
        <a:srgbClr val="F1F1EF"/>
      </a:accent4>
      <a:accent5>
        <a:srgbClr val="159DD8"/>
      </a:accent5>
      <a:accent6>
        <a:srgbClr val="DBDCE0"/>
      </a:accent6>
      <a:hlink>
        <a:srgbClr val="0000FF"/>
      </a:hlink>
      <a:folHlink>
        <a:srgbClr val="80008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 utforming">
  <a:themeElements>
    <a:clrScheme name="Egendefinert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4F63"/>
      </a:accent1>
      <a:accent2>
        <a:srgbClr val="FFAF00"/>
      </a:accent2>
      <a:accent3>
        <a:srgbClr val="5AE3C7"/>
      </a:accent3>
      <a:accent4>
        <a:srgbClr val="159DD8"/>
      </a:accent4>
      <a:accent5>
        <a:srgbClr val="1A82B8"/>
      </a:accent5>
      <a:accent6>
        <a:srgbClr val="1BA387"/>
      </a:accent6>
      <a:hlink>
        <a:srgbClr val="0000FF"/>
      </a:hlink>
      <a:folHlink>
        <a:srgbClr val="800080"/>
      </a:folHlink>
    </a:clrScheme>
    <a:fontScheme name="Standard utform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30279</TotalTime>
  <Words>683</Words>
  <Application>Microsoft Office PowerPoint</Application>
  <PresentationFormat>Skjermfremvisning (4:3)</PresentationFormat>
  <Paragraphs>148</Paragraphs>
  <Slides>15</Slides>
  <Notes>13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15</vt:i4>
      </vt:variant>
    </vt:vector>
  </HeadingPairs>
  <TitlesOfParts>
    <vt:vector size="21" baseType="lpstr">
      <vt:lpstr>Arial</vt:lpstr>
      <vt:lpstr>Calibri</vt:lpstr>
      <vt:lpstr>Georgia</vt:lpstr>
      <vt:lpstr>Verdana</vt:lpstr>
      <vt:lpstr>Standard utforming</vt:lpstr>
      <vt:lpstr>1_Standard utforming</vt:lpstr>
      <vt:lpstr> </vt:lpstr>
      <vt:lpstr>Transport Network</vt:lpstr>
      <vt:lpstr>PowerPoint-presentasjon</vt:lpstr>
      <vt:lpstr>Background</vt:lpstr>
      <vt:lpstr>Official Steering Documents</vt:lpstr>
      <vt:lpstr>Overall goal</vt:lpstr>
      <vt:lpstr>Major challenges</vt:lpstr>
      <vt:lpstr>Financial framework</vt:lpstr>
      <vt:lpstr>ITS and digitalisation strategy</vt:lpstr>
      <vt:lpstr>Contribute towards achieving climate goals</vt:lpstr>
      <vt:lpstr>Urban investments</vt:lpstr>
      <vt:lpstr>Freight transport that is safe, promotes value creation and has low emissions</vt:lpstr>
      <vt:lpstr>Transport safety</vt:lpstr>
      <vt:lpstr>Road pricing</vt:lpstr>
      <vt:lpstr>www.ntp.dep.no/english</vt:lpstr>
    </vt:vector>
  </TitlesOfParts>
  <Company>Statens vegvesen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Grete O. Hansen</dc:creator>
  <cp:lastModifiedBy>Wærsted Kristian</cp:lastModifiedBy>
  <cp:revision>890</cp:revision>
  <cp:lastPrinted>2017-06-07T09:43:04Z</cp:lastPrinted>
  <dcterms:created xsi:type="dcterms:W3CDTF">2006-06-20T11:32:27Z</dcterms:created>
  <dcterms:modified xsi:type="dcterms:W3CDTF">2017-06-07T10:42:00Z</dcterms:modified>
</cp:coreProperties>
</file>