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310" r:id="rId3"/>
    <p:sldId id="309" r:id="rId4"/>
    <p:sldId id="293" r:id="rId5"/>
    <p:sldId id="299" r:id="rId6"/>
    <p:sldId id="316" r:id="rId7"/>
    <p:sldId id="311" r:id="rId8"/>
    <p:sldId id="295" r:id="rId9"/>
    <p:sldId id="296" r:id="rId10"/>
    <p:sldId id="312" r:id="rId11"/>
    <p:sldId id="297" r:id="rId12"/>
    <p:sldId id="313" r:id="rId13"/>
    <p:sldId id="314" r:id="rId14"/>
    <p:sldId id="315" r:id="rId15"/>
    <p:sldId id="305" r:id="rId16"/>
    <p:sldId id="271" r:id="rId17"/>
  </p:sldIdLst>
  <p:sldSz cx="9144000" cy="5143500" type="screen16x9"/>
  <p:notesSz cx="7099300" cy="10234613"/>
  <p:defaultTextStyle>
    <a:defPPr>
      <a:defRPr lang="nb-NO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2988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70" autoAdjust="0"/>
    <p:restoredTop sz="99130" autoAdjust="0"/>
  </p:normalViewPr>
  <p:slideViewPr>
    <p:cSldViewPr>
      <p:cViewPr varScale="1">
        <p:scale>
          <a:sx n="117" d="100"/>
          <a:sy n="117" d="100"/>
        </p:scale>
        <p:origin x="816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-regneark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-regnear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nb-NO">
                <a:solidFill>
                  <a:schemeClr val="tx1"/>
                </a:solidFill>
              </a:rPr>
              <a:t>Dynamic</a:t>
            </a:r>
            <a:r>
              <a:rPr lang="nb-NO" baseline="0">
                <a:solidFill>
                  <a:schemeClr val="tx1"/>
                </a:solidFill>
              </a:rPr>
              <a:t> vs. static GW ATK Auråen / E 18 Telemark</a:t>
            </a:r>
            <a:endParaRPr lang="nb-NO">
              <a:solidFill>
                <a:schemeClr val="tx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nb-NO"/>
        </a:p>
      </c:txPr>
    </c:title>
    <c:autoTitleDeleted val="0"/>
    <c:plotArea>
      <c:layout>
        <c:manualLayout>
          <c:layoutTarget val="inner"/>
          <c:xMode val="edge"/>
          <c:yMode val="edge"/>
          <c:x val="6.2740631820387582E-2"/>
          <c:y val="8.466266992577208E-2"/>
          <c:w val="0.91874607748766568"/>
          <c:h val="0.77943750332042883"/>
        </c:manualLayout>
      </c:layout>
      <c:scatterChart>
        <c:scatterStyle val="lineMarker"/>
        <c:varyColors val="0"/>
        <c:ser>
          <c:idx val="0"/>
          <c:order val="0"/>
          <c:tx>
            <c:v>Gross Weight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chemeClr val="accent2"/>
              </a:solidFill>
              <a:ln w="9525">
                <a:noFill/>
                <a:round/>
              </a:ln>
              <a:effectLst/>
            </c:spPr>
          </c:marker>
          <c:xVal>
            <c:numRef>
              <c:f>'Vekt Kontrollstasjon'!$N$9:$N$111</c:f>
              <c:numCache>
                <c:formatCode>General</c:formatCode>
                <c:ptCount val="103"/>
                <c:pt idx="0">
                  <c:v>17.700000000000003</c:v>
                </c:pt>
                <c:pt idx="1">
                  <c:v>21.64</c:v>
                </c:pt>
                <c:pt idx="2">
                  <c:v>20.16</c:v>
                </c:pt>
                <c:pt idx="3">
                  <c:v>41.7</c:v>
                </c:pt>
                <c:pt idx="4">
                  <c:v>28.9</c:v>
                </c:pt>
                <c:pt idx="5">
                  <c:v>32.08</c:v>
                </c:pt>
                <c:pt idx="6">
                  <c:v>35.18</c:v>
                </c:pt>
                <c:pt idx="7">
                  <c:v>30.39</c:v>
                </c:pt>
                <c:pt idx="8">
                  <c:v>23.11</c:v>
                </c:pt>
                <c:pt idx="9">
                  <c:v>43.64</c:v>
                </c:pt>
                <c:pt idx="10">
                  <c:v>20.990000000000002</c:v>
                </c:pt>
                <c:pt idx="11">
                  <c:v>28.11</c:v>
                </c:pt>
                <c:pt idx="12">
                  <c:v>17.04</c:v>
                </c:pt>
                <c:pt idx="13">
                  <c:v>65.81</c:v>
                </c:pt>
                <c:pt idx="14">
                  <c:v>25.49</c:v>
                </c:pt>
                <c:pt idx="15">
                  <c:v>40.46</c:v>
                </c:pt>
                <c:pt idx="16">
                  <c:v>4.67</c:v>
                </c:pt>
                <c:pt idx="17">
                  <c:v>43.74</c:v>
                </c:pt>
                <c:pt idx="18">
                  <c:v>45.79</c:v>
                </c:pt>
                <c:pt idx="19">
                  <c:v>27.97</c:v>
                </c:pt>
                <c:pt idx="20">
                  <c:v>40.119999999999997</c:v>
                </c:pt>
                <c:pt idx="21">
                  <c:v>18.59</c:v>
                </c:pt>
                <c:pt idx="22">
                  <c:v>18.28</c:v>
                </c:pt>
                <c:pt idx="23">
                  <c:v>16.45</c:v>
                </c:pt>
                <c:pt idx="24">
                  <c:v>28.07</c:v>
                </c:pt>
                <c:pt idx="25">
                  <c:v>17.16</c:v>
                </c:pt>
                <c:pt idx="26">
                  <c:v>48.019999999999996</c:v>
                </c:pt>
                <c:pt idx="27">
                  <c:v>39.090000000000003</c:v>
                </c:pt>
                <c:pt idx="28">
                  <c:v>39.909999999999997</c:v>
                </c:pt>
                <c:pt idx="29">
                  <c:v>18.190000000000001</c:v>
                </c:pt>
                <c:pt idx="30">
                  <c:v>19.190000000000001</c:v>
                </c:pt>
                <c:pt idx="31">
                  <c:v>32.9</c:v>
                </c:pt>
                <c:pt idx="32">
                  <c:v>21.740000000000002</c:v>
                </c:pt>
                <c:pt idx="33">
                  <c:v>15.97</c:v>
                </c:pt>
                <c:pt idx="34">
                  <c:v>21.87</c:v>
                </c:pt>
                <c:pt idx="35">
                  <c:v>28.53</c:v>
                </c:pt>
                <c:pt idx="36">
                  <c:v>40.260000000000005</c:v>
                </c:pt>
                <c:pt idx="37">
                  <c:v>23.7</c:v>
                </c:pt>
                <c:pt idx="38">
                  <c:v>15.33</c:v>
                </c:pt>
                <c:pt idx="39">
                  <c:v>21.07</c:v>
                </c:pt>
                <c:pt idx="40">
                  <c:v>25.490000000000002</c:v>
                </c:pt>
                <c:pt idx="41">
                  <c:v>14.850000000000001</c:v>
                </c:pt>
                <c:pt idx="42">
                  <c:v>16.670000000000002</c:v>
                </c:pt>
                <c:pt idx="43">
                  <c:v>17.47</c:v>
                </c:pt>
                <c:pt idx="44">
                  <c:v>39.83</c:v>
                </c:pt>
                <c:pt idx="45">
                  <c:v>30.62</c:v>
                </c:pt>
                <c:pt idx="46">
                  <c:v>48.13</c:v>
                </c:pt>
                <c:pt idx="47">
                  <c:v>45.44</c:v>
                </c:pt>
                <c:pt idx="48">
                  <c:v>6.0600000000000005</c:v>
                </c:pt>
                <c:pt idx="49">
                  <c:v>23.830000000000002</c:v>
                </c:pt>
                <c:pt idx="50">
                  <c:v>16.3</c:v>
                </c:pt>
                <c:pt idx="51">
                  <c:v>12.47</c:v>
                </c:pt>
                <c:pt idx="52">
                  <c:v>29.2</c:v>
                </c:pt>
                <c:pt idx="53">
                  <c:v>50.09</c:v>
                </c:pt>
                <c:pt idx="54">
                  <c:v>22.47</c:v>
                </c:pt>
                <c:pt idx="55">
                  <c:v>6.4399999999999995</c:v>
                </c:pt>
                <c:pt idx="56">
                  <c:v>4.38</c:v>
                </c:pt>
                <c:pt idx="57">
                  <c:v>20.309999999999999</c:v>
                </c:pt>
                <c:pt idx="58">
                  <c:v>25.66</c:v>
                </c:pt>
                <c:pt idx="59">
                  <c:v>51.06</c:v>
                </c:pt>
                <c:pt idx="60">
                  <c:v>9.41</c:v>
                </c:pt>
                <c:pt idx="61">
                  <c:v>50.66</c:v>
                </c:pt>
                <c:pt idx="62">
                  <c:v>46.43</c:v>
                </c:pt>
                <c:pt idx="63">
                  <c:v>24.72</c:v>
                </c:pt>
                <c:pt idx="64">
                  <c:v>19.71</c:v>
                </c:pt>
                <c:pt idx="65">
                  <c:v>21.2</c:v>
                </c:pt>
                <c:pt idx="66">
                  <c:v>18.2</c:v>
                </c:pt>
                <c:pt idx="67">
                  <c:v>39.629999999999995</c:v>
                </c:pt>
                <c:pt idx="68">
                  <c:v>22.47</c:v>
                </c:pt>
                <c:pt idx="69">
                  <c:v>23.020000000000003</c:v>
                </c:pt>
                <c:pt idx="70">
                  <c:v>20.43</c:v>
                </c:pt>
                <c:pt idx="71">
                  <c:v>20.47</c:v>
                </c:pt>
                <c:pt idx="72">
                  <c:v>9.08</c:v>
                </c:pt>
                <c:pt idx="73">
                  <c:v>19.330000000000002</c:v>
                </c:pt>
                <c:pt idx="74">
                  <c:v>16.3</c:v>
                </c:pt>
                <c:pt idx="75">
                  <c:v>24.939999999999998</c:v>
                </c:pt>
                <c:pt idx="76">
                  <c:v>23.71</c:v>
                </c:pt>
                <c:pt idx="77">
                  <c:v>27.340000000000003</c:v>
                </c:pt>
                <c:pt idx="78">
                  <c:v>40.99</c:v>
                </c:pt>
                <c:pt idx="79">
                  <c:v>17.649999999999999</c:v>
                </c:pt>
                <c:pt idx="80">
                  <c:v>40.1</c:v>
                </c:pt>
                <c:pt idx="81">
                  <c:v>19.700000000000003</c:v>
                </c:pt>
                <c:pt idx="82">
                  <c:v>17.489999999999998</c:v>
                </c:pt>
                <c:pt idx="83">
                  <c:v>27.47</c:v>
                </c:pt>
                <c:pt idx="84">
                  <c:v>5.9499999999999993</c:v>
                </c:pt>
                <c:pt idx="85">
                  <c:v>16</c:v>
                </c:pt>
                <c:pt idx="86">
                  <c:v>21.810000000000002</c:v>
                </c:pt>
                <c:pt idx="87">
                  <c:v>39.58</c:v>
                </c:pt>
                <c:pt idx="88">
                  <c:v>17.600000000000001</c:v>
                </c:pt>
                <c:pt idx="89">
                  <c:v>23.6</c:v>
                </c:pt>
                <c:pt idx="90">
                  <c:v>42.06</c:v>
                </c:pt>
                <c:pt idx="91">
                  <c:v>20.25</c:v>
                </c:pt>
                <c:pt idx="92">
                  <c:v>21.31</c:v>
                </c:pt>
                <c:pt idx="93">
                  <c:v>17.52</c:v>
                </c:pt>
                <c:pt idx="94">
                  <c:v>40.31</c:v>
                </c:pt>
                <c:pt idx="95">
                  <c:v>26.27</c:v>
                </c:pt>
                <c:pt idx="96">
                  <c:v>23.25</c:v>
                </c:pt>
                <c:pt idx="97">
                  <c:v>18.130000000000003</c:v>
                </c:pt>
                <c:pt idx="98">
                  <c:v>30.019999999999996</c:v>
                </c:pt>
                <c:pt idx="99">
                  <c:v>46.97</c:v>
                </c:pt>
                <c:pt idx="100">
                  <c:v>4</c:v>
                </c:pt>
                <c:pt idx="101">
                  <c:v>49.11</c:v>
                </c:pt>
                <c:pt idx="102">
                  <c:v>25.890000000000004</c:v>
                </c:pt>
              </c:numCache>
            </c:numRef>
          </c:xVal>
          <c:yVal>
            <c:numRef>
              <c:f>'Vekt Kontrollstasjon'!$AU$9:$AU$111</c:f>
              <c:numCache>
                <c:formatCode>General</c:formatCode>
                <c:ptCount val="103"/>
                <c:pt idx="0">
                  <c:v>17.2</c:v>
                </c:pt>
                <c:pt idx="1">
                  <c:v>21</c:v>
                </c:pt>
                <c:pt idx="2">
                  <c:v>19.2</c:v>
                </c:pt>
                <c:pt idx="3">
                  <c:v>35.199999999999996</c:v>
                </c:pt>
                <c:pt idx="4">
                  <c:v>24.499999999999996</c:v>
                </c:pt>
                <c:pt idx="5">
                  <c:v>26.699999999999996</c:v>
                </c:pt>
                <c:pt idx="6">
                  <c:v>25.899999999999995</c:v>
                </c:pt>
                <c:pt idx="7">
                  <c:v>25.3</c:v>
                </c:pt>
                <c:pt idx="8">
                  <c:v>0</c:v>
                </c:pt>
                <c:pt idx="9">
                  <c:v>38.299999999999997</c:v>
                </c:pt>
                <c:pt idx="10">
                  <c:v>19.2</c:v>
                </c:pt>
                <c:pt idx="11">
                  <c:v>25.9</c:v>
                </c:pt>
                <c:pt idx="12">
                  <c:v>16.100000000000001</c:v>
                </c:pt>
                <c:pt idx="13">
                  <c:v>74.399999999999991</c:v>
                </c:pt>
                <c:pt idx="14">
                  <c:v>0</c:v>
                </c:pt>
                <c:pt idx="15">
                  <c:v>35</c:v>
                </c:pt>
                <c:pt idx="16">
                  <c:v>3.6</c:v>
                </c:pt>
                <c:pt idx="17">
                  <c:v>36.300000000000004</c:v>
                </c:pt>
                <c:pt idx="18">
                  <c:v>0</c:v>
                </c:pt>
                <c:pt idx="19">
                  <c:v>34.200000000000003</c:v>
                </c:pt>
                <c:pt idx="20">
                  <c:v>34.1</c:v>
                </c:pt>
                <c:pt idx="21">
                  <c:v>16.899999999999999</c:v>
                </c:pt>
                <c:pt idx="22">
                  <c:v>18.8</c:v>
                </c:pt>
                <c:pt idx="23">
                  <c:v>15.9</c:v>
                </c:pt>
                <c:pt idx="24">
                  <c:v>26.000000000000004</c:v>
                </c:pt>
                <c:pt idx="25">
                  <c:v>17</c:v>
                </c:pt>
                <c:pt idx="26">
                  <c:v>35</c:v>
                </c:pt>
                <c:pt idx="27">
                  <c:v>34.5</c:v>
                </c:pt>
                <c:pt idx="28">
                  <c:v>34.199999999999996</c:v>
                </c:pt>
                <c:pt idx="29">
                  <c:v>11.899999999999999</c:v>
                </c:pt>
                <c:pt idx="30">
                  <c:v>16.8</c:v>
                </c:pt>
                <c:pt idx="31">
                  <c:v>29.799999999999994</c:v>
                </c:pt>
                <c:pt idx="32">
                  <c:v>19.5</c:v>
                </c:pt>
                <c:pt idx="33">
                  <c:v>14.7</c:v>
                </c:pt>
                <c:pt idx="34">
                  <c:v>20.6</c:v>
                </c:pt>
                <c:pt idx="35">
                  <c:v>0</c:v>
                </c:pt>
                <c:pt idx="36">
                  <c:v>34.400000000000006</c:v>
                </c:pt>
                <c:pt idx="37">
                  <c:v>19.700000000000003</c:v>
                </c:pt>
                <c:pt idx="38">
                  <c:v>16.900000000000002</c:v>
                </c:pt>
                <c:pt idx="39">
                  <c:v>17.399999999999999</c:v>
                </c:pt>
                <c:pt idx="40">
                  <c:v>23.500000000000004</c:v>
                </c:pt>
                <c:pt idx="41">
                  <c:v>15.1</c:v>
                </c:pt>
                <c:pt idx="42">
                  <c:v>22.1</c:v>
                </c:pt>
                <c:pt idx="43">
                  <c:v>16.599999999999998</c:v>
                </c:pt>
                <c:pt idx="44">
                  <c:v>36.5</c:v>
                </c:pt>
                <c:pt idx="45">
                  <c:v>23.2</c:v>
                </c:pt>
                <c:pt idx="46">
                  <c:v>41.500000000000007</c:v>
                </c:pt>
                <c:pt idx="47">
                  <c:v>40.200000000000003</c:v>
                </c:pt>
                <c:pt idx="48">
                  <c:v>3.6</c:v>
                </c:pt>
                <c:pt idx="49">
                  <c:v>24.1</c:v>
                </c:pt>
                <c:pt idx="50">
                  <c:v>15.3</c:v>
                </c:pt>
                <c:pt idx="51">
                  <c:v>11.1</c:v>
                </c:pt>
                <c:pt idx="52">
                  <c:v>26.2</c:v>
                </c:pt>
                <c:pt idx="53">
                  <c:v>40.500000000000007</c:v>
                </c:pt>
                <c:pt idx="54">
                  <c:v>19.399999999999999</c:v>
                </c:pt>
                <c:pt idx="55">
                  <c:v>0</c:v>
                </c:pt>
                <c:pt idx="56">
                  <c:v>0</c:v>
                </c:pt>
                <c:pt idx="57">
                  <c:v>18.7</c:v>
                </c:pt>
                <c:pt idx="58">
                  <c:v>17.400000000000002</c:v>
                </c:pt>
                <c:pt idx="59">
                  <c:v>39.299999999999997</c:v>
                </c:pt>
                <c:pt idx="60">
                  <c:v>10</c:v>
                </c:pt>
                <c:pt idx="61">
                  <c:v>0</c:v>
                </c:pt>
                <c:pt idx="62">
                  <c:v>38.200000000000003</c:v>
                </c:pt>
                <c:pt idx="63">
                  <c:v>23.400000000000002</c:v>
                </c:pt>
                <c:pt idx="64">
                  <c:v>14</c:v>
                </c:pt>
                <c:pt idx="65">
                  <c:v>17.599999999999998</c:v>
                </c:pt>
                <c:pt idx="66">
                  <c:v>16</c:v>
                </c:pt>
                <c:pt idx="67">
                  <c:v>31.400000000000002</c:v>
                </c:pt>
                <c:pt idx="68">
                  <c:v>18.100000000000001</c:v>
                </c:pt>
                <c:pt idx="69">
                  <c:v>18.5</c:v>
                </c:pt>
                <c:pt idx="70">
                  <c:v>16.600000000000001</c:v>
                </c:pt>
                <c:pt idx="71">
                  <c:v>19.100000000000001</c:v>
                </c:pt>
                <c:pt idx="72">
                  <c:v>7.5</c:v>
                </c:pt>
                <c:pt idx="73">
                  <c:v>0</c:v>
                </c:pt>
                <c:pt idx="74">
                  <c:v>0</c:v>
                </c:pt>
                <c:pt idx="75">
                  <c:v>22.5</c:v>
                </c:pt>
                <c:pt idx="76">
                  <c:v>23.299999999999997</c:v>
                </c:pt>
                <c:pt idx="77">
                  <c:v>24.5</c:v>
                </c:pt>
                <c:pt idx="78">
                  <c:v>33</c:v>
                </c:pt>
                <c:pt idx="79">
                  <c:v>16.900000000000002</c:v>
                </c:pt>
                <c:pt idx="80">
                  <c:v>34.099999999999994</c:v>
                </c:pt>
                <c:pt idx="81">
                  <c:v>16.5</c:v>
                </c:pt>
                <c:pt idx="82">
                  <c:v>14.5</c:v>
                </c:pt>
                <c:pt idx="83">
                  <c:v>17.3</c:v>
                </c:pt>
                <c:pt idx="84">
                  <c:v>0</c:v>
                </c:pt>
                <c:pt idx="85">
                  <c:v>13.3</c:v>
                </c:pt>
                <c:pt idx="86">
                  <c:v>0</c:v>
                </c:pt>
                <c:pt idx="87">
                  <c:v>31</c:v>
                </c:pt>
                <c:pt idx="88">
                  <c:v>13.7</c:v>
                </c:pt>
                <c:pt idx="89">
                  <c:v>19.7</c:v>
                </c:pt>
                <c:pt idx="90">
                  <c:v>31.6</c:v>
                </c:pt>
                <c:pt idx="91">
                  <c:v>17.899999999999999</c:v>
                </c:pt>
                <c:pt idx="92">
                  <c:v>18.600000000000001</c:v>
                </c:pt>
                <c:pt idx="93">
                  <c:v>0</c:v>
                </c:pt>
                <c:pt idx="94">
                  <c:v>31.500000000000004</c:v>
                </c:pt>
                <c:pt idx="95">
                  <c:v>23</c:v>
                </c:pt>
                <c:pt idx="96">
                  <c:v>22.5</c:v>
                </c:pt>
                <c:pt idx="97">
                  <c:v>16.100000000000001</c:v>
                </c:pt>
                <c:pt idx="98">
                  <c:v>24.400000000000002</c:v>
                </c:pt>
                <c:pt idx="99">
                  <c:v>30.2</c:v>
                </c:pt>
                <c:pt idx="100">
                  <c:v>3.4</c:v>
                </c:pt>
                <c:pt idx="101">
                  <c:v>0</c:v>
                </c:pt>
                <c:pt idx="102">
                  <c:v>20.900000000000002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86FC-4687-9143-1867F114E990}"/>
            </c:ext>
          </c:extLst>
        </c:ser>
        <c:ser>
          <c:idx val="1"/>
          <c:order val="1"/>
          <c:tx>
            <c:v>y=x</c:v>
          </c:tx>
          <c:spPr>
            <a:ln w="1587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noFill/>
                <a:round/>
              </a:ln>
              <a:effectLst/>
            </c:spPr>
          </c:marker>
          <c:xVal>
            <c:numRef>
              <c:f>'Vekt Kontrollstasjon'!$AF$3:$AF$4</c:f>
              <c:numCache>
                <c:formatCode>General</c:formatCode>
                <c:ptCount val="2"/>
                <c:pt idx="0">
                  <c:v>0</c:v>
                </c:pt>
                <c:pt idx="1">
                  <c:v>70</c:v>
                </c:pt>
              </c:numCache>
            </c:numRef>
          </c:xVal>
          <c:yVal>
            <c:numRef>
              <c:f>'Vekt Kontrollstasjon'!$AG$3:$AG$4</c:f>
              <c:numCache>
                <c:formatCode>General</c:formatCode>
                <c:ptCount val="2"/>
                <c:pt idx="0">
                  <c:v>0</c:v>
                </c:pt>
                <c:pt idx="1">
                  <c:v>70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86FC-4687-9143-1867F114E9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0099712"/>
        <c:axId val="460100104"/>
      </c:scatterChart>
      <c:valAx>
        <c:axId val="460099712"/>
        <c:scaling>
          <c:orientation val="minMax"/>
        </c:scaling>
        <c:delete val="0"/>
        <c:axPos val="b"/>
        <c:minorGridlines>
          <c:spPr>
            <a:ln>
              <a:solidFill>
                <a:schemeClr val="tx2">
                  <a:lumMod val="5000"/>
                  <a:lumOff val="95000"/>
                </a:schemeClr>
              </a:solidFill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b-NO">
                    <a:solidFill>
                      <a:schemeClr val="tx1"/>
                    </a:solidFill>
                  </a:rPr>
                  <a:t>Static gross weight</a:t>
                </a:r>
                <a:r>
                  <a:rPr lang="nb-NO" baseline="0">
                    <a:solidFill>
                      <a:schemeClr val="tx1"/>
                    </a:solidFill>
                  </a:rPr>
                  <a:t> in 100kg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nb-NO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60100104"/>
        <c:crosses val="autoZero"/>
        <c:crossBetween val="midCat"/>
      </c:valAx>
      <c:valAx>
        <c:axId val="460100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b-NO">
                    <a:solidFill>
                      <a:schemeClr val="tx1"/>
                    </a:solidFill>
                  </a:rPr>
                  <a:t>Dynamic</a:t>
                </a:r>
                <a:r>
                  <a:rPr lang="nb-NO" baseline="0">
                    <a:solidFill>
                      <a:schemeClr val="tx1"/>
                    </a:solidFill>
                  </a:rPr>
                  <a:t> groos weight in 100kg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nb-NO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6009971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8383323063372137"/>
          <c:y val="0.68471693591232641"/>
          <c:w val="0.3091515531697171"/>
          <c:h val="5.98642123663618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b-NO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nb-NO">
                <a:solidFill>
                  <a:schemeClr val="tx1"/>
                </a:solidFill>
              </a:rPr>
              <a:t>Dynamic</a:t>
            </a:r>
            <a:r>
              <a:rPr lang="nb-NO" baseline="0">
                <a:solidFill>
                  <a:schemeClr val="tx1"/>
                </a:solidFill>
              </a:rPr>
              <a:t> vs. static GW ATK Auråen / E 18 Telemark</a:t>
            </a:r>
            <a:endParaRPr lang="nb-NO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10554566782173656"/>
          <c:y val="7.4696149884000409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nb-NO"/>
        </a:p>
      </c:txPr>
    </c:title>
    <c:autoTitleDeleted val="0"/>
    <c:plotArea>
      <c:layout>
        <c:manualLayout>
          <c:layoutTarget val="inner"/>
          <c:xMode val="edge"/>
          <c:yMode val="edge"/>
          <c:x val="6.2740631820387582E-2"/>
          <c:y val="8.466266992577208E-2"/>
          <c:w val="0.91874607748766568"/>
          <c:h val="0.77943750332042883"/>
        </c:manualLayout>
      </c:layout>
      <c:scatterChart>
        <c:scatterStyle val="lineMarker"/>
        <c:varyColors val="0"/>
        <c:ser>
          <c:idx val="0"/>
          <c:order val="0"/>
          <c:tx>
            <c:v>Gross Weight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chemeClr val="accent2"/>
              </a:solidFill>
              <a:ln w="9525">
                <a:noFill/>
                <a:round/>
              </a:ln>
              <a:effectLst/>
            </c:spPr>
          </c:marker>
          <c:xVal>
            <c:numRef>
              <c:f>'Vekt Kontrollstasjon'!$N$9:$N$111</c:f>
              <c:numCache>
                <c:formatCode>General</c:formatCode>
                <c:ptCount val="103"/>
                <c:pt idx="0">
                  <c:v>17.700000000000003</c:v>
                </c:pt>
                <c:pt idx="1">
                  <c:v>21.64</c:v>
                </c:pt>
                <c:pt idx="2">
                  <c:v>20.16</c:v>
                </c:pt>
                <c:pt idx="3">
                  <c:v>41.7</c:v>
                </c:pt>
                <c:pt idx="4">
                  <c:v>28.9</c:v>
                </c:pt>
                <c:pt idx="5">
                  <c:v>32.08</c:v>
                </c:pt>
                <c:pt idx="6">
                  <c:v>35.18</c:v>
                </c:pt>
                <c:pt idx="7">
                  <c:v>30.39</c:v>
                </c:pt>
                <c:pt idx="8">
                  <c:v>23.11</c:v>
                </c:pt>
                <c:pt idx="9">
                  <c:v>43.64</c:v>
                </c:pt>
                <c:pt idx="10">
                  <c:v>20.990000000000002</c:v>
                </c:pt>
                <c:pt idx="11">
                  <c:v>28.11</c:v>
                </c:pt>
                <c:pt idx="12">
                  <c:v>17.04</c:v>
                </c:pt>
                <c:pt idx="13">
                  <c:v>65.81</c:v>
                </c:pt>
                <c:pt idx="14">
                  <c:v>25.49</c:v>
                </c:pt>
                <c:pt idx="15">
                  <c:v>40.46</c:v>
                </c:pt>
                <c:pt idx="16">
                  <c:v>4.67</c:v>
                </c:pt>
                <c:pt idx="17">
                  <c:v>43.74</c:v>
                </c:pt>
                <c:pt idx="18">
                  <c:v>45.79</c:v>
                </c:pt>
                <c:pt idx="19">
                  <c:v>27.97</c:v>
                </c:pt>
                <c:pt idx="20">
                  <c:v>40.119999999999997</c:v>
                </c:pt>
                <c:pt idx="21">
                  <c:v>18.59</c:v>
                </c:pt>
                <c:pt idx="22">
                  <c:v>18.28</c:v>
                </c:pt>
                <c:pt idx="23">
                  <c:v>16.45</c:v>
                </c:pt>
                <c:pt idx="24">
                  <c:v>28.07</c:v>
                </c:pt>
                <c:pt idx="25">
                  <c:v>17.16</c:v>
                </c:pt>
                <c:pt idx="26">
                  <c:v>48.019999999999996</c:v>
                </c:pt>
                <c:pt idx="27">
                  <c:v>39.090000000000003</c:v>
                </c:pt>
                <c:pt idx="28">
                  <c:v>39.909999999999997</c:v>
                </c:pt>
                <c:pt idx="29">
                  <c:v>18.190000000000001</c:v>
                </c:pt>
                <c:pt idx="30">
                  <c:v>19.190000000000001</c:v>
                </c:pt>
                <c:pt idx="31">
                  <c:v>32.9</c:v>
                </c:pt>
                <c:pt idx="32">
                  <c:v>21.740000000000002</c:v>
                </c:pt>
                <c:pt idx="33">
                  <c:v>15.97</c:v>
                </c:pt>
                <c:pt idx="34">
                  <c:v>21.87</c:v>
                </c:pt>
                <c:pt idx="35">
                  <c:v>28.53</c:v>
                </c:pt>
                <c:pt idx="36">
                  <c:v>40.260000000000005</c:v>
                </c:pt>
                <c:pt idx="37">
                  <c:v>23.7</c:v>
                </c:pt>
                <c:pt idx="38">
                  <c:v>15.33</c:v>
                </c:pt>
                <c:pt idx="39">
                  <c:v>21.07</c:v>
                </c:pt>
                <c:pt idx="40">
                  <c:v>25.490000000000002</c:v>
                </c:pt>
                <c:pt idx="41">
                  <c:v>14.850000000000001</c:v>
                </c:pt>
                <c:pt idx="42">
                  <c:v>16.670000000000002</c:v>
                </c:pt>
                <c:pt idx="43">
                  <c:v>17.47</c:v>
                </c:pt>
                <c:pt idx="44">
                  <c:v>39.83</c:v>
                </c:pt>
                <c:pt idx="45">
                  <c:v>30.62</c:v>
                </c:pt>
                <c:pt idx="46">
                  <c:v>48.13</c:v>
                </c:pt>
                <c:pt idx="47">
                  <c:v>45.44</c:v>
                </c:pt>
                <c:pt idx="48">
                  <c:v>6.0600000000000005</c:v>
                </c:pt>
                <c:pt idx="49">
                  <c:v>23.830000000000002</c:v>
                </c:pt>
                <c:pt idx="50">
                  <c:v>16.3</c:v>
                </c:pt>
                <c:pt idx="51">
                  <c:v>12.47</c:v>
                </c:pt>
                <c:pt idx="52">
                  <c:v>29.2</c:v>
                </c:pt>
                <c:pt idx="53">
                  <c:v>50.09</c:v>
                </c:pt>
                <c:pt idx="54">
                  <c:v>22.47</c:v>
                </c:pt>
                <c:pt idx="55">
                  <c:v>6.4399999999999995</c:v>
                </c:pt>
                <c:pt idx="56">
                  <c:v>4.38</c:v>
                </c:pt>
                <c:pt idx="57">
                  <c:v>20.309999999999999</c:v>
                </c:pt>
                <c:pt idx="58">
                  <c:v>25.66</c:v>
                </c:pt>
                <c:pt idx="59">
                  <c:v>51.06</c:v>
                </c:pt>
                <c:pt idx="60">
                  <c:v>9.41</c:v>
                </c:pt>
                <c:pt idx="61">
                  <c:v>50.66</c:v>
                </c:pt>
                <c:pt idx="62">
                  <c:v>46.43</c:v>
                </c:pt>
                <c:pt idx="63">
                  <c:v>24.72</c:v>
                </c:pt>
                <c:pt idx="64">
                  <c:v>19.71</c:v>
                </c:pt>
                <c:pt idx="65">
                  <c:v>21.2</c:v>
                </c:pt>
                <c:pt idx="66">
                  <c:v>18.2</c:v>
                </c:pt>
                <c:pt idx="67">
                  <c:v>39.629999999999995</c:v>
                </c:pt>
                <c:pt idx="68">
                  <c:v>22.47</c:v>
                </c:pt>
                <c:pt idx="69">
                  <c:v>23.020000000000003</c:v>
                </c:pt>
                <c:pt idx="70">
                  <c:v>20.43</c:v>
                </c:pt>
                <c:pt idx="71">
                  <c:v>20.47</c:v>
                </c:pt>
                <c:pt idx="72">
                  <c:v>9.08</c:v>
                </c:pt>
                <c:pt idx="73">
                  <c:v>19.330000000000002</c:v>
                </c:pt>
                <c:pt idx="74">
                  <c:v>16.3</c:v>
                </c:pt>
                <c:pt idx="75">
                  <c:v>24.939999999999998</c:v>
                </c:pt>
                <c:pt idx="76">
                  <c:v>23.71</c:v>
                </c:pt>
                <c:pt idx="77">
                  <c:v>27.340000000000003</c:v>
                </c:pt>
                <c:pt idx="78">
                  <c:v>40.99</c:v>
                </c:pt>
                <c:pt idx="79">
                  <c:v>17.649999999999999</c:v>
                </c:pt>
                <c:pt idx="80">
                  <c:v>40.1</c:v>
                </c:pt>
                <c:pt idx="81">
                  <c:v>19.700000000000003</c:v>
                </c:pt>
                <c:pt idx="82">
                  <c:v>17.489999999999998</c:v>
                </c:pt>
                <c:pt idx="83">
                  <c:v>27.47</c:v>
                </c:pt>
                <c:pt idx="84">
                  <c:v>5.9499999999999993</c:v>
                </c:pt>
                <c:pt idx="85">
                  <c:v>16</c:v>
                </c:pt>
                <c:pt idx="86">
                  <c:v>21.810000000000002</c:v>
                </c:pt>
                <c:pt idx="87">
                  <c:v>39.58</c:v>
                </c:pt>
                <c:pt idx="88">
                  <c:v>17.600000000000001</c:v>
                </c:pt>
                <c:pt idx="89">
                  <c:v>23.6</c:v>
                </c:pt>
                <c:pt idx="90">
                  <c:v>42.06</c:v>
                </c:pt>
                <c:pt idx="91">
                  <c:v>20.25</c:v>
                </c:pt>
                <c:pt idx="92">
                  <c:v>21.31</c:v>
                </c:pt>
                <c:pt idx="93">
                  <c:v>17.52</c:v>
                </c:pt>
                <c:pt idx="94">
                  <c:v>40.31</c:v>
                </c:pt>
                <c:pt idx="95">
                  <c:v>26.27</c:v>
                </c:pt>
                <c:pt idx="96">
                  <c:v>23.25</c:v>
                </c:pt>
                <c:pt idx="97">
                  <c:v>18.130000000000003</c:v>
                </c:pt>
                <c:pt idx="98">
                  <c:v>30.019999999999996</c:v>
                </c:pt>
                <c:pt idx="99">
                  <c:v>46.97</c:v>
                </c:pt>
                <c:pt idx="100">
                  <c:v>4</c:v>
                </c:pt>
                <c:pt idx="101">
                  <c:v>49.11</c:v>
                </c:pt>
                <c:pt idx="102">
                  <c:v>25.890000000000004</c:v>
                </c:pt>
              </c:numCache>
            </c:numRef>
          </c:xVal>
          <c:yVal>
            <c:numRef>
              <c:f>'Vekt Kontrollstasjon'!$AU$9:$AU$111</c:f>
              <c:numCache>
                <c:formatCode>General</c:formatCode>
                <c:ptCount val="103"/>
                <c:pt idx="0">
                  <c:v>17.2</c:v>
                </c:pt>
                <c:pt idx="1">
                  <c:v>21</c:v>
                </c:pt>
                <c:pt idx="2">
                  <c:v>19.2</c:v>
                </c:pt>
                <c:pt idx="3">
                  <c:v>35.199999999999996</c:v>
                </c:pt>
                <c:pt idx="4">
                  <c:v>24.499999999999996</c:v>
                </c:pt>
                <c:pt idx="5">
                  <c:v>26.699999999999996</c:v>
                </c:pt>
                <c:pt idx="6">
                  <c:v>25.899999999999995</c:v>
                </c:pt>
                <c:pt idx="7">
                  <c:v>25.3</c:v>
                </c:pt>
                <c:pt idx="8">
                  <c:v>0</c:v>
                </c:pt>
                <c:pt idx="9">
                  <c:v>38.299999999999997</c:v>
                </c:pt>
                <c:pt idx="10">
                  <c:v>19.2</c:v>
                </c:pt>
                <c:pt idx="11">
                  <c:v>25.9</c:v>
                </c:pt>
                <c:pt idx="12">
                  <c:v>16.100000000000001</c:v>
                </c:pt>
                <c:pt idx="13">
                  <c:v>74.399999999999991</c:v>
                </c:pt>
                <c:pt idx="14">
                  <c:v>0</c:v>
                </c:pt>
                <c:pt idx="15">
                  <c:v>35</c:v>
                </c:pt>
                <c:pt idx="16">
                  <c:v>3.6</c:v>
                </c:pt>
                <c:pt idx="17">
                  <c:v>36.300000000000004</c:v>
                </c:pt>
                <c:pt idx="18">
                  <c:v>0</c:v>
                </c:pt>
                <c:pt idx="19">
                  <c:v>34.200000000000003</c:v>
                </c:pt>
                <c:pt idx="20">
                  <c:v>34.1</c:v>
                </c:pt>
                <c:pt idx="21">
                  <c:v>16.899999999999999</c:v>
                </c:pt>
                <c:pt idx="22">
                  <c:v>18.8</c:v>
                </c:pt>
                <c:pt idx="23">
                  <c:v>15.9</c:v>
                </c:pt>
                <c:pt idx="24">
                  <c:v>26.000000000000004</c:v>
                </c:pt>
                <c:pt idx="25">
                  <c:v>17</c:v>
                </c:pt>
                <c:pt idx="26">
                  <c:v>35</c:v>
                </c:pt>
                <c:pt idx="27">
                  <c:v>34.5</c:v>
                </c:pt>
                <c:pt idx="28">
                  <c:v>34.199999999999996</c:v>
                </c:pt>
                <c:pt idx="29">
                  <c:v>11.899999999999999</c:v>
                </c:pt>
                <c:pt idx="30">
                  <c:v>16.8</c:v>
                </c:pt>
                <c:pt idx="31">
                  <c:v>29.799999999999994</c:v>
                </c:pt>
                <c:pt idx="32">
                  <c:v>19.5</c:v>
                </c:pt>
                <c:pt idx="33">
                  <c:v>14.7</c:v>
                </c:pt>
                <c:pt idx="34">
                  <c:v>20.6</c:v>
                </c:pt>
                <c:pt idx="35">
                  <c:v>0</c:v>
                </c:pt>
                <c:pt idx="36">
                  <c:v>34.400000000000006</c:v>
                </c:pt>
                <c:pt idx="37">
                  <c:v>19.700000000000003</c:v>
                </c:pt>
                <c:pt idx="38">
                  <c:v>16.900000000000002</c:v>
                </c:pt>
                <c:pt idx="39">
                  <c:v>17.399999999999999</c:v>
                </c:pt>
                <c:pt idx="40">
                  <c:v>23.500000000000004</c:v>
                </c:pt>
                <c:pt idx="41">
                  <c:v>15.1</c:v>
                </c:pt>
                <c:pt idx="42">
                  <c:v>22.1</c:v>
                </c:pt>
                <c:pt idx="43">
                  <c:v>16.599999999999998</c:v>
                </c:pt>
                <c:pt idx="44">
                  <c:v>36.5</c:v>
                </c:pt>
                <c:pt idx="45">
                  <c:v>23.2</c:v>
                </c:pt>
                <c:pt idx="46">
                  <c:v>41.500000000000007</c:v>
                </c:pt>
                <c:pt idx="47">
                  <c:v>40.200000000000003</c:v>
                </c:pt>
                <c:pt idx="48">
                  <c:v>3.6</c:v>
                </c:pt>
                <c:pt idx="49">
                  <c:v>24.1</c:v>
                </c:pt>
                <c:pt idx="50">
                  <c:v>15.3</c:v>
                </c:pt>
                <c:pt idx="51">
                  <c:v>11.1</c:v>
                </c:pt>
                <c:pt idx="52">
                  <c:v>26.2</c:v>
                </c:pt>
                <c:pt idx="53">
                  <c:v>40.500000000000007</c:v>
                </c:pt>
                <c:pt idx="54">
                  <c:v>19.399999999999999</c:v>
                </c:pt>
                <c:pt idx="55">
                  <c:v>0</c:v>
                </c:pt>
                <c:pt idx="56">
                  <c:v>0</c:v>
                </c:pt>
                <c:pt idx="57">
                  <c:v>18.7</c:v>
                </c:pt>
                <c:pt idx="58">
                  <c:v>17.400000000000002</c:v>
                </c:pt>
                <c:pt idx="59">
                  <c:v>39.299999999999997</c:v>
                </c:pt>
                <c:pt idx="60">
                  <c:v>10</c:v>
                </c:pt>
                <c:pt idx="61">
                  <c:v>0</c:v>
                </c:pt>
                <c:pt idx="62">
                  <c:v>38.200000000000003</c:v>
                </c:pt>
                <c:pt idx="63">
                  <c:v>23.400000000000002</c:v>
                </c:pt>
                <c:pt idx="64">
                  <c:v>14</c:v>
                </c:pt>
                <c:pt idx="65">
                  <c:v>17.599999999999998</c:v>
                </c:pt>
                <c:pt idx="66">
                  <c:v>16</c:v>
                </c:pt>
                <c:pt idx="67">
                  <c:v>31.400000000000002</c:v>
                </c:pt>
                <c:pt idx="68">
                  <c:v>18.100000000000001</c:v>
                </c:pt>
                <c:pt idx="69">
                  <c:v>18.5</c:v>
                </c:pt>
                <c:pt idx="70">
                  <c:v>16.600000000000001</c:v>
                </c:pt>
                <c:pt idx="71">
                  <c:v>19.100000000000001</c:v>
                </c:pt>
                <c:pt idx="72">
                  <c:v>7.5</c:v>
                </c:pt>
                <c:pt idx="73">
                  <c:v>0</c:v>
                </c:pt>
                <c:pt idx="74">
                  <c:v>0</c:v>
                </c:pt>
                <c:pt idx="75">
                  <c:v>22.5</c:v>
                </c:pt>
                <c:pt idx="76">
                  <c:v>23.299999999999997</c:v>
                </c:pt>
                <c:pt idx="77">
                  <c:v>24.5</c:v>
                </c:pt>
                <c:pt idx="78">
                  <c:v>33</c:v>
                </c:pt>
                <c:pt idx="79">
                  <c:v>16.900000000000002</c:v>
                </c:pt>
                <c:pt idx="80">
                  <c:v>34.099999999999994</c:v>
                </c:pt>
                <c:pt idx="81">
                  <c:v>16.5</c:v>
                </c:pt>
                <c:pt idx="82">
                  <c:v>14.5</c:v>
                </c:pt>
                <c:pt idx="83">
                  <c:v>17.3</c:v>
                </c:pt>
                <c:pt idx="84">
                  <c:v>0</c:v>
                </c:pt>
                <c:pt idx="85">
                  <c:v>13.3</c:v>
                </c:pt>
                <c:pt idx="86">
                  <c:v>0</c:v>
                </c:pt>
                <c:pt idx="87">
                  <c:v>31</c:v>
                </c:pt>
                <c:pt idx="88">
                  <c:v>13.7</c:v>
                </c:pt>
                <c:pt idx="89">
                  <c:v>19.7</c:v>
                </c:pt>
                <c:pt idx="90">
                  <c:v>31.6</c:v>
                </c:pt>
                <c:pt idx="91">
                  <c:v>17.899999999999999</c:v>
                </c:pt>
                <c:pt idx="92">
                  <c:v>18.600000000000001</c:v>
                </c:pt>
                <c:pt idx="93">
                  <c:v>0</c:v>
                </c:pt>
                <c:pt idx="94">
                  <c:v>31.500000000000004</c:v>
                </c:pt>
                <c:pt idx="95">
                  <c:v>23</c:v>
                </c:pt>
                <c:pt idx="96">
                  <c:v>22.5</c:v>
                </c:pt>
                <c:pt idx="97">
                  <c:v>16.100000000000001</c:v>
                </c:pt>
                <c:pt idx="98">
                  <c:v>24.400000000000002</c:v>
                </c:pt>
                <c:pt idx="99">
                  <c:v>30.2</c:v>
                </c:pt>
                <c:pt idx="100">
                  <c:v>3.4</c:v>
                </c:pt>
                <c:pt idx="101">
                  <c:v>0</c:v>
                </c:pt>
                <c:pt idx="102">
                  <c:v>20.900000000000002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76E-40C0-A207-03CADD09F361}"/>
            </c:ext>
          </c:extLst>
        </c:ser>
        <c:ser>
          <c:idx val="1"/>
          <c:order val="1"/>
          <c:tx>
            <c:v>y=x</c:v>
          </c:tx>
          <c:spPr>
            <a:ln w="1587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noFill/>
                <a:round/>
              </a:ln>
              <a:effectLst/>
            </c:spPr>
          </c:marker>
          <c:xVal>
            <c:numRef>
              <c:f>'Vekt Kontrollstasjon'!$AF$3:$AF$4</c:f>
              <c:numCache>
                <c:formatCode>General</c:formatCode>
                <c:ptCount val="2"/>
                <c:pt idx="0">
                  <c:v>0</c:v>
                </c:pt>
                <c:pt idx="1">
                  <c:v>70</c:v>
                </c:pt>
              </c:numCache>
            </c:numRef>
          </c:xVal>
          <c:yVal>
            <c:numRef>
              <c:f>'Vekt Kontrollstasjon'!$AG$3:$AG$4</c:f>
              <c:numCache>
                <c:formatCode>General</c:formatCode>
                <c:ptCount val="2"/>
                <c:pt idx="0">
                  <c:v>0</c:v>
                </c:pt>
                <c:pt idx="1">
                  <c:v>70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076E-40C0-A207-03CADD09F361}"/>
            </c:ext>
          </c:extLst>
        </c:ser>
        <c:ser>
          <c:idx val="2"/>
          <c:order val="2"/>
          <c:tx>
            <c:v>factor</c:v>
          </c:tx>
          <c:spPr>
            <a:ln w="25400" cap="rnd">
              <a:noFill/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'Vekt Kontrollstasjon'!$N$9:$N$111</c:f>
              <c:numCache>
                <c:formatCode>General</c:formatCode>
                <c:ptCount val="103"/>
                <c:pt idx="0">
                  <c:v>17.700000000000003</c:v>
                </c:pt>
                <c:pt idx="1">
                  <c:v>21.64</c:v>
                </c:pt>
                <c:pt idx="2">
                  <c:v>20.16</c:v>
                </c:pt>
                <c:pt idx="3">
                  <c:v>41.7</c:v>
                </c:pt>
                <c:pt idx="4">
                  <c:v>28.9</c:v>
                </c:pt>
                <c:pt idx="5">
                  <c:v>32.08</c:v>
                </c:pt>
                <c:pt idx="6">
                  <c:v>35.18</c:v>
                </c:pt>
                <c:pt idx="7">
                  <c:v>30.39</c:v>
                </c:pt>
                <c:pt idx="8">
                  <c:v>23.11</c:v>
                </c:pt>
                <c:pt idx="9">
                  <c:v>43.64</c:v>
                </c:pt>
                <c:pt idx="10">
                  <c:v>20.990000000000002</c:v>
                </c:pt>
                <c:pt idx="11">
                  <c:v>28.11</c:v>
                </c:pt>
                <c:pt idx="12">
                  <c:v>17.04</c:v>
                </c:pt>
                <c:pt idx="13">
                  <c:v>65.81</c:v>
                </c:pt>
                <c:pt idx="14">
                  <c:v>25.49</c:v>
                </c:pt>
                <c:pt idx="15">
                  <c:v>40.46</c:v>
                </c:pt>
                <c:pt idx="16">
                  <c:v>4.67</c:v>
                </c:pt>
                <c:pt idx="17">
                  <c:v>43.74</c:v>
                </c:pt>
                <c:pt idx="18">
                  <c:v>45.79</c:v>
                </c:pt>
                <c:pt idx="19">
                  <c:v>27.97</c:v>
                </c:pt>
                <c:pt idx="20">
                  <c:v>40.119999999999997</c:v>
                </c:pt>
                <c:pt idx="21">
                  <c:v>18.59</c:v>
                </c:pt>
                <c:pt idx="22">
                  <c:v>18.28</c:v>
                </c:pt>
                <c:pt idx="23">
                  <c:v>16.45</c:v>
                </c:pt>
                <c:pt idx="24">
                  <c:v>28.07</c:v>
                </c:pt>
                <c:pt idx="25">
                  <c:v>17.16</c:v>
                </c:pt>
                <c:pt idx="26">
                  <c:v>48.019999999999996</c:v>
                </c:pt>
                <c:pt idx="27">
                  <c:v>39.090000000000003</c:v>
                </c:pt>
                <c:pt idx="28">
                  <c:v>39.909999999999997</c:v>
                </c:pt>
                <c:pt idx="29">
                  <c:v>18.190000000000001</c:v>
                </c:pt>
                <c:pt idx="30">
                  <c:v>19.190000000000001</c:v>
                </c:pt>
                <c:pt idx="31">
                  <c:v>32.9</c:v>
                </c:pt>
                <c:pt idx="32">
                  <c:v>21.740000000000002</c:v>
                </c:pt>
                <c:pt idx="33">
                  <c:v>15.97</c:v>
                </c:pt>
                <c:pt idx="34">
                  <c:v>21.87</c:v>
                </c:pt>
                <c:pt idx="35">
                  <c:v>28.53</c:v>
                </c:pt>
                <c:pt idx="36">
                  <c:v>40.260000000000005</c:v>
                </c:pt>
                <c:pt idx="37">
                  <c:v>23.7</c:v>
                </c:pt>
                <c:pt idx="38">
                  <c:v>15.33</c:v>
                </c:pt>
                <c:pt idx="39">
                  <c:v>21.07</c:v>
                </c:pt>
                <c:pt idx="40">
                  <c:v>25.490000000000002</c:v>
                </c:pt>
                <c:pt idx="41">
                  <c:v>14.850000000000001</c:v>
                </c:pt>
                <c:pt idx="42">
                  <c:v>16.670000000000002</c:v>
                </c:pt>
                <c:pt idx="43">
                  <c:v>17.47</c:v>
                </c:pt>
                <c:pt idx="44">
                  <c:v>39.83</c:v>
                </c:pt>
                <c:pt idx="45">
                  <c:v>30.62</c:v>
                </c:pt>
                <c:pt idx="46">
                  <c:v>48.13</c:v>
                </c:pt>
                <c:pt idx="47">
                  <c:v>45.44</c:v>
                </c:pt>
                <c:pt idx="48">
                  <c:v>6.0600000000000005</c:v>
                </c:pt>
                <c:pt idx="49">
                  <c:v>23.830000000000002</c:v>
                </c:pt>
                <c:pt idx="50">
                  <c:v>16.3</c:v>
                </c:pt>
                <c:pt idx="51">
                  <c:v>12.47</c:v>
                </c:pt>
                <c:pt idx="52">
                  <c:v>29.2</c:v>
                </c:pt>
                <c:pt idx="53">
                  <c:v>50.09</c:v>
                </c:pt>
                <c:pt idx="54">
                  <c:v>22.47</c:v>
                </c:pt>
                <c:pt idx="55">
                  <c:v>6.4399999999999995</c:v>
                </c:pt>
                <c:pt idx="56">
                  <c:v>4.38</c:v>
                </c:pt>
                <c:pt idx="57">
                  <c:v>20.309999999999999</c:v>
                </c:pt>
                <c:pt idx="58">
                  <c:v>25.66</c:v>
                </c:pt>
                <c:pt idx="59">
                  <c:v>51.06</c:v>
                </c:pt>
                <c:pt idx="60">
                  <c:v>9.41</c:v>
                </c:pt>
                <c:pt idx="61">
                  <c:v>50.66</c:v>
                </c:pt>
                <c:pt idx="62">
                  <c:v>46.43</c:v>
                </c:pt>
                <c:pt idx="63">
                  <c:v>24.72</c:v>
                </c:pt>
                <c:pt idx="64">
                  <c:v>19.71</c:v>
                </c:pt>
                <c:pt idx="65">
                  <c:v>21.2</c:v>
                </c:pt>
                <c:pt idx="66">
                  <c:v>18.2</c:v>
                </c:pt>
                <c:pt idx="67">
                  <c:v>39.629999999999995</c:v>
                </c:pt>
                <c:pt idx="68">
                  <c:v>22.47</c:v>
                </c:pt>
                <c:pt idx="69">
                  <c:v>23.020000000000003</c:v>
                </c:pt>
                <c:pt idx="70">
                  <c:v>20.43</c:v>
                </c:pt>
                <c:pt idx="71">
                  <c:v>20.47</c:v>
                </c:pt>
                <c:pt idx="72">
                  <c:v>9.08</c:v>
                </c:pt>
                <c:pt idx="73">
                  <c:v>19.330000000000002</c:v>
                </c:pt>
                <c:pt idx="74">
                  <c:v>16.3</c:v>
                </c:pt>
                <c:pt idx="75">
                  <c:v>24.939999999999998</c:v>
                </c:pt>
                <c:pt idx="76">
                  <c:v>23.71</c:v>
                </c:pt>
                <c:pt idx="77">
                  <c:v>27.340000000000003</c:v>
                </c:pt>
                <c:pt idx="78">
                  <c:v>40.99</c:v>
                </c:pt>
                <c:pt idx="79">
                  <c:v>17.649999999999999</c:v>
                </c:pt>
                <c:pt idx="80">
                  <c:v>40.1</c:v>
                </c:pt>
                <c:pt idx="81">
                  <c:v>19.700000000000003</c:v>
                </c:pt>
                <c:pt idx="82">
                  <c:v>17.489999999999998</c:v>
                </c:pt>
                <c:pt idx="83">
                  <c:v>27.47</c:v>
                </c:pt>
                <c:pt idx="84">
                  <c:v>5.9499999999999993</c:v>
                </c:pt>
                <c:pt idx="85">
                  <c:v>16</c:v>
                </c:pt>
                <c:pt idx="86">
                  <c:v>21.810000000000002</c:v>
                </c:pt>
                <c:pt idx="87">
                  <c:v>39.58</c:v>
                </c:pt>
                <c:pt idx="88">
                  <c:v>17.600000000000001</c:v>
                </c:pt>
                <c:pt idx="89">
                  <c:v>23.6</c:v>
                </c:pt>
                <c:pt idx="90">
                  <c:v>42.06</c:v>
                </c:pt>
                <c:pt idx="91">
                  <c:v>20.25</c:v>
                </c:pt>
                <c:pt idx="92">
                  <c:v>21.31</c:v>
                </c:pt>
                <c:pt idx="93">
                  <c:v>17.52</c:v>
                </c:pt>
                <c:pt idx="94">
                  <c:v>40.31</c:v>
                </c:pt>
                <c:pt idx="95">
                  <c:v>26.27</c:v>
                </c:pt>
                <c:pt idx="96">
                  <c:v>23.25</c:v>
                </c:pt>
                <c:pt idx="97">
                  <c:v>18.130000000000003</c:v>
                </c:pt>
                <c:pt idx="98">
                  <c:v>30.019999999999996</c:v>
                </c:pt>
                <c:pt idx="99">
                  <c:v>46.97</c:v>
                </c:pt>
                <c:pt idx="100">
                  <c:v>4</c:v>
                </c:pt>
                <c:pt idx="101">
                  <c:v>49.11</c:v>
                </c:pt>
                <c:pt idx="102">
                  <c:v>25.890000000000004</c:v>
                </c:pt>
              </c:numCache>
            </c:numRef>
          </c:xVal>
          <c:yVal>
            <c:numRef>
              <c:f>'Vekt Kontrollstasjon'!$AV$9:$AV$111</c:f>
              <c:numCache>
                <c:formatCode>General</c:formatCode>
                <c:ptCount val="103"/>
                <c:pt idx="0">
                  <c:v>19.951999999999998</c:v>
                </c:pt>
                <c:pt idx="1">
                  <c:v>24.36</c:v>
                </c:pt>
                <c:pt idx="2">
                  <c:v>22.271999999999998</c:v>
                </c:pt>
                <c:pt idx="3">
                  <c:v>40.831999999999994</c:v>
                </c:pt>
                <c:pt idx="4">
                  <c:v>28.419999999999995</c:v>
                </c:pt>
                <c:pt idx="5">
                  <c:v>30.971999999999994</c:v>
                </c:pt>
                <c:pt idx="6">
                  <c:v>30.043999999999993</c:v>
                </c:pt>
                <c:pt idx="7">
                  <c:v>29.347999999999999</c:v>
                </c:pt>
                <c:pt idx="8">
                  <c:v>0</c:v>
                </c:pt>
                <c:pt idx="9">
                  <c:v>44.42799999999999</c:v>
                </c:pt>
                <c:pt idx="10">
                  <c:v>22.271999999999998</c:v>
                </c:pt>
                <c:pt idx="11">
                  <c:v>30.043999999999997</c:v>
                </c:pt>
                <c:pt idx="12">
                  <c:v>18.676000000000002</c:v>
                </c:pt>
                <c:pt idx="13">
                  <c:v>86.303999999999988</c:v>
                </c:pt>
                <c:pt idx="14">
                  <c:v>0</c:v>
                </c:pt>
                <c:pt idx="15">
                  <c:v>40.599999999999994</c:v>
                </c:pt>
                <c:pt idx="16">
                  <c:v>4.1760000000000002</c:v>
                </c:pt>
                <c:pt idx="17">
                  <c:v>42.108000000000004</c:v>
                </c:pt>
                <c:pt idx="18">
                  <c:v>0</c:v>
                </c:pt>
                <c:pt idx="19">
                  <c:v>39.671999999999997</c:v>
                </c:pt>
                <c:pt idx="20">
                  <c:v>39.555999999999997</c:v>
                </c:pt>
                <c:pt idx="21">
                  <c:v>19.603999999999996</c:v>
                </c:pt>
                <c:pt idx="22">
                  <c:v>21.808</c:v>
                </c:pt>
                <c:pt idx="23">
                  <c:v>18.443999999999999</c:v>
                </c:pt>
                <c:pt idx="24">
                  <c:v>30.160000000000004</c:v>
                </c:pt>
                <c:pt idx="25">
                  <c:v>19.72</c:v>
                </c:pt>
                <c:pt idx="26">
                  <c:v>40.599999999999994</c:v>
                </c:pt>
                <c:pt idx="27">
                  <c:v>40.019999999999996</c:v>
                </c:pt>
                <c:pt idx="28">
                  <c:v>39.67199999999999</c:v>
                </c:pt>
                <c:pt idx="29">
                  <c:v>13.803999999999997</c:v>
                </c:pt>
                <c:pt idx="30">
                  <c:v>19.488</c:v>
                </c:pt>
                <c:pt idx="31">
                  <c:v>34.567999999999991</c:v>
                </c:pt>
                <c:pt idx="32">
                  <c:v>22.619999999999997</c:v>
                </c:pt>
                <c:pt idx="33">
                  <c:v>17.052</c:v>
                </c:pt>
                <c:pt idx="34">
                  <c:v>23.896000000000001</c:v>
                </c:pt>
                <c:pt idx="35">
                  <c:v>0</c:v>
                </c:pt>
                <c:pt idx="36">
                  <c:v>39.904000000000003</c:v>
                </c:pt>
                <c:pt idx="37">
                  <c:v>22.852</c:v>
                </c:pt>
                <c:pt idx="38">
                  <c:v>19.604000000000003</c:v>
                </c:pt>
                <c:pt idx="39">
                  <c:v>20.183999999999997</c:v>
                </c:pt>
                <c:pt idx="40">
                  <c:v>27.26</c:v>
                </c:pt>
                <c:pt idx="41">
                  <c:v>17.515999999999998</c:v>
                </c:pt>
                <c:pt idx="42">
                  <c:v>25.635999999999999</c:v>
                </c:pt>
                <c:pt idx="43">
                  <c:v>19.255999999999997</c:v>
                </c:pt>
                <c:pt idx="44">
                  <c:v>42.339999999999996</c:v>
                </c:pt>
                <c:pt idx="45">
                  <c:v>26.911999999999999</c:v>
                </c:pt>
                <c:pt idx="46">
                  <c:v>48.140000000000008</c:v>
                </c:pt>
                <c:pt idx="47">
                  <c:v>46.631999999999998</c:v>
                </c:pt>
                <c:pt idx="48">
                  <c:v>4.1760000000000002</c:v>
                </c:pt>
                <c:pt idx="49">
                  <c:v>27.956</c:v>
                </c:pt>
                <c:pt idx="50">
                  <c:v>17.748000000000001</c:v>
                </c:pt>
                <c:pt idx="51">
                  <c:v>12.875999999999999</c:v>
                </c:pt>
                <c:pt idx="52">
                  <c:v>30.391999999999996</c:v>
                </c:pt>
                <c:pt idx="53">
                  <c:v>46.980000000000004</c:v>
                </c:pt>
                <c:pt idx="54">
                  <c:v>22.503999999999998</c:v>
                </c:pt>
                <c:pt idx="55">
                  <c:v>0</c:v>
                </c:pt>
                <c:pt idx="56">
                  <c:v>0</c:v>
                </c:pt>
                <c:pt idx="57">
                  <c:v>21.691999999999997</c:v>
                </c:pt>
                <c:pt idx="58">
                  <c:v>20.184000000000001</c:v>
                </c:pt>
                <c:pt idx="59">
                  <c:v>45.587999999999994</c:v>
                </c:pt>
                <c:pt idx="60">
                  <c:v>11.6</c:v>
                </c:pt>
                <c:pt idx="61">
                  <c:v>0</c:v>
                </c:pt>
                <c:pt idx="62">
                  <c:v>44.311999999999998</c:v>
                </c:pt>
                <c:pt idx="63">
                  <c:v>27.144000000000002</c:v>
                </c:pt>
                <c:pt idx="64">
                  <c:v>16.239999999999998</c:v>
                </c:pt>
                <c:pt idx="65">
                  <c:v>20.415999999999997</c:v>
                </c:pt>
                <c:pt idx="66">
                  <c:v>18.559999999999999</c:v>
                </c:pt>
                <c:pt idx="67">
                  <c:v>36.423999999999999</c:v>
                </c:pt>
                <c:pt idx="68">
                  <c:v>20.995999999999999</c:v>
                </c:pt>
                <c:pt idx="69">
                  <c:v>21.459999999999997</c:v>
                </c:pt>
                <c:pt idx="70">
                  <c:v>19.256</c:v>
                </c:pt>
                <c:pt idx="71">
                  <c:v>22.155999999999999</c:v>
                </c:pt>
                <c:pt idx="72">
                  <c:v>8.6999999999999993</c:v>
                </c:pt>
                <c:pt idx="73">
                  <c:v>0</c:v>
                </c:pt>
                <c:pt idx="74">
                  <c:v>0</c:v>
                </c:pt>
                <c:pt idx="75">
                  <c:v>26.099999999999998</c:v>
                </c:pt>
                <c:pt idx="76">
                  <c:v>27.027999999999995</c:v>
                </c:pt>
                <c:pt idx="77">
                  <c:v>28.419999999999998</c:v>
                </c:pt>
                <c:pt idx="78">
                  <c:v>38.279999999999994</c:v>
                </c:pt>
                <c:pt idx="79">
                  <c:v>19.604000000000003</c:v>
                </c:pt>
                <c:pt idx="80">
                  <c:v>39.55599999999999</c:v>
                </c:pt>
                <c:pt idx="81">
                  <c:v>19.139999999999997</c:v>
                </c:pt>
                <c:pt idx="82">
                  <c:v>16.82</c:v>
                </c:pt>
                <c:pt idx="83">
                  <c:v>20.067999999999998</c:v>
                </c:pt>
                <c:pt idx="84">
                  <c:v>0</c:v>
                </c:pt>
                <c:pt idx="85">
                  <c:v>15.427999999999999</c:v>
                </c:pt>
                <c:pt idx="86">
                  <c:v>0</c:v>
                </c:pt>
                <c:pt idx="87">
                  <c:v>35.96</c:v>
                </c:pt>
                <c:pt idx="88">
                  <c:v>15.891999999999998</c:v>
                </c:pt>
                <c:pt idx="89">
                  <c:v>22.851999999999997</c:v>
                </c:pt>
                <c:pt idx="90">
                  <c:v>36.655999999999999</c:v>
                </c:pt>
                <c:pt idx="91">
                  <c:v>20.763999999999996</c:v>
                </c:pt>
                <c:pt idx="92">
                  <c:v>21.576000000000001</c:v>
                </c:pt>
                <c:pt idx="93">
                  <c:v>0</c:v>
                </c:pt>
                <c:pt idx="94">
                  <c:v>36.54</c:v>
                </c:pt>
                <c:pt idx="95">
                  <c:v>26.68</c:v>
                </c:pt>
                <c:pt idx="96">
                  <c:v>26.099999999999998</c:v>
                </c:pt>
                <c:pt idx="97">
                  <c:v>18.676000000000002</c:v>
                </c:pt>
                <c:pt idx="98">
                  <c:v>28.304000000000002</c:v>
                </c:pt>
                <c:pt idx="99">
                  <c:v>35.031999999999996</c:v>
                </c:pt>
                <c:pt idx="100">
                  <c:v>3.9439999999999995</c:v>
                </c:pt>
                <c:pt idx="101">
                  <c:v>0</c:v>
                </c:pt>
                <c:pt idx="102">
                  <c:v>24.244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076E-40C0-A207-03CADD09F3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0100888"/>
        <c:axId val="460101280"/>
      </c:scatterChart>
      <c:valAx>
        <c:axId val="460100888"/>
        <c:scaling>
          <c:orientation val="minMax"/>
        </c:scaling>
        <c:delete val="0"/>
        <c:axPos val="b"/>
        <c:minorGridlines>
          <c:spPr>
            <a:ln>
              <a:solidFill>
                <a:schemeClr val="tx2">
                  <a:lumMod val="5000"/>
                  <a:lumOff val="95000"/>
                </a:schemeClr>
              </a:solidFill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b-NO">
                    <a:solidFill>
                      <a:schemeClr val="tx1"/>
                    </a:solidFill>
                  </a:rPr>
                  <a:t>Static gross weight</a:t>
                </a:r>
                <a:r>
                  <a:rPr lang="nb-NO" baseline="0">
                    <a:solidFill>
                      <a:schemeClr val="tx1"/>
                    </a:solidFill>
                  </a:rPr>
                  <a:t> in 100kg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nb-NO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60101280"/>
        <c:crosses val="autoZero"/>
        <c:crossBetween val="midCat"/>
      </c:valAx>
      <c:valAx>
        <c:axId val="460101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b-NO">
                    <a:solidFill>
                      <a:schemeClr val="tx1"/>
                    </a:solidFill>
                  </a:rPr>
                  <a:t>Dynamic</a:t>
                </a:r>
                <a:r>
                  <a:rPr lang="nb-NO" baseline="0">
                    <a:solidFill>
                      <a:schemeClr val="tx1"/>
                    </a:solidFill>
                  </a:rPr>
                  <a:t> groos weight in 100kg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nb-NO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2">
                <a:lumMod val="40000"/>
                <a:lumOff val="6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nb-NO"/>
          </a:p>
        </c:txPr>
        <c:crossAx val="4601008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704489730964025E-2"/>
          <c:y val="0.16013472362277503"/>
          <c:w val="0.43819870431949015"/>
          <c:h val="6.302531758362071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b-NO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000"/>
            <a:lumOff val="60000"/>
          </a:schemeClr>
        </a:solidFill>
      </a:ln>
    </cs:spPr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2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2"/>
    <cs:fontRef idx="minor">
      <a:schemeClr val="tx2"/>
    </cs:fontRef>
    <cs:spPr>
      <a:ln w="9525">
        <a:solidFill>
          <a:schemeClr val="phClr"/>
        </a:solidFill>
        <a:round/>
      </a:ln>
    </cs:spPr>
  </cs:dataPointMarker>
  <cs:dataPointMarkerLayout symbol="circle" size="5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spPr>
      <a:ln>
        <a:solidFill>
          <a:schemeClr val="tx2">
            <a:lumMod val="40000"/>
            <a:lumOff val="60000"/>
          </a:schemeClr>
        </a:solidFill>
      </a:ln>
    </cs:spPr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nb-NO" altLang="en-US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938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nb-NO" altLang="en-US"/>
          </a:p>
        </p:txBody>
      </p:sp>
      <p:sp>
        <p:nvSpPr>
          <p:cNvPr id="1198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2883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nb-NO" altLang="en-US"/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938" y="9722883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B7175273-0F1E-425C-94BD-89C5CE94172E}" type="slidenum">
              <a:rPr lang="nb-NO" altLang="en-US"/>
              <a:pPr/>
              <a:t>‹#›</a:t>
            </a:fld>
            <a:endParaRPr lang="nb-NO" altLang="en-US"/>
          </a:p>
        </p:txBody>
      </p:sp>
    </p:spTree>
    <p:extLst>
      <p:ext uri="{BB962C8B-B14F-4D97-AF65-F5344CB8AC3E}">
        <p14:creationId xmlns:p14="http://schemas.microsoft.com/office/powerpoint/2010/main" val="3478194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nb-NO" altLang="en-US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8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nb-NO" altLang="en-US"/>
          </a:p>
        </p:txBody>
      </p:sp>
      <p:sp>
        <p:nvSpPr>
          <p:cNvPr id="983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9938"/>
            <a:ext cx="68167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83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5" y="4861442"/>
            <a:ext cx="5206153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en-US" smtClean="0"/>
              <a:t>Click to edit Master text styles</a:t>
            </a:r>
          </a:p>
          <a:p>
            <a:pPr lvl="1"/>
            <a:r>
              <a:rPr lang="nb-NO" altLang="en-US" smtClean="0"/>
              <a:t>Second level</a:t>
            </a:r>
          </a:p>
          <a:p>
            <a:pPr lvl="2"/>
            <a:r>
              <a:rPr lang="nb-NO" altLang="en-US" smtClean="0"/>
              <a:t>Third level</a:t>
            </a:r>
          </a:p>
          <a:p>
            <a:pPr lvl="3"/>
            <a:r>
              <a:rPr lang="nb-NO" altLang="en-US" smtClean="0"/>
              <a:t>Fourth level</a:t>
            </a:r>
          </a:p>
          <a:p>
            <a:pPr lvl="4"/>
            <a:r>
              <a:rPr lang="nb-NO" altLang="en-US" smtClean="0"/>
              <a:t>Fifth level</a:t>
            </a:r>
          </a:p>
        </p:txBody>
      </p:sp>
      <p:sp>
        <p:nvSpPr>
          <p:cNvPr id="983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2883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nb-NO" altLang="en-US"/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8" y="9722883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EC6913F0-DFB8-4CEC-8982-139643909D30}" type="slidenum">
              <a:rPr lang="nb-NO" altLang="en-US"/>
              <a:pPr/>
              <a:t>‹#›</a:t>
            </a:fld>
            <a:endParaRPr lang="nb-NO" altLang="en-US"/>
          </a:p>
        </p:txBody>
      </p:sp>
    </p:spTree>
    <p:extLst>
      <p:ext uri="{BB962C8B-B14F-4D97-AF65-F5344CB8AC3E}">
        <p14:creationId xmlns:p14="http://schemas.microsoft.com/office/powerpoint/2010/main" val="3686003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154C14-92E4-4164-83F1-2DBA5289CD75}" type="slidenum">
              <a:rPr lang="en-GB"/>
              <a:pPr>
                <a:defRPr/>
              </a:pPr>
              <a:t>2</a:t>
            </a:fld>
            <a:endParaRPr lang="en-GB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9938"/>
            <a:ext cx="6816725" cy="3835400"/>
          </a:xfrm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61885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154C14-92E4-4164-83F1-2DBA5289CD75}" type="slidenum">
              <a:rPr lang="en-GB"/>
              <a:pPr>
                <a:defRPr/>
              </a:pPr>
              <a:t>3</a:t>
            </a:fld>
            <a:endParaRPr lang="en-GB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9938"/>
            <a:ext cx="6816725" cy="3835400"/>
          </a:xfrm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221283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154C14-92E4-4164-83F1-2DBA5289CD75}" type="slidenum">
              <a:rPr lang="en-GB"/>
              <a:pPr>
                <a:defRPr/>
              </a:pPr>
              <a:t>4</a:t>
            </a:fld>
            <a:endParaRPr lang="en-GB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9938"/>
            <a:ext cx="6816725" cy="3835400"/>
          </a:xfrm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6094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154C14-92E4-4164-83F1-2DBA5289CD75}" type="slidenum">
              <a:rPr lang="en-GB"/>
              <a:pPr>
                <a:defRPr/>
              </a:pPr>
              <a:t>7</a:t>
            </a:fld>
            <a:endParaRPr lang="en-GB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9938"/>
            <a:ext cx="6816725" cy="3835400"/>
          </a:xfrm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202848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CE0F5-AC4C-40EB-806A-FA7B63F05EC0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9589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475562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735546"/>
            <a:ext cx="8229600" cy="4104456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 bwMode="auto">
          <a:xfrm>
            <a:off x="467544" y="699542"/>
            <a:ext cx="820891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47351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475562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35546"/>
            <a:ext cx="4038600" cy="405045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35546"/>
            <a:ext cx="4038600" cy="405045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 bwMode="auto">
          <a:xfrm>
            <a:off x="467544" y="627534"/>
            <a:ext cx="820891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49317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475562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3" name="Straight Connector 2"/>
          <p:cNvCxnSpPr/>
          <p:nvPr userDrawn="1"/>
        </p:nvCxnSpPr>
        <p:spPr bwMode="auto">
          <a:xfrm>
            <a:off x="467544" y="647906"/>
            <a:ext cx="820891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44207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1271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078" y="457200"/>
            <a:ext cx="7174523" cy="5191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55078" y="1085850"/>
            <a:ext cx="7174523" cy="3657600"/>
          </a:xfrm>
          <a:prstGeom prst="rect">
            <a:avLst/>
          </a:prstGeom>
        </p:spPr>
        <p:txBody>
          <a:bodyPr/>
          <a:lstStyle/>
          <a:p>
            <a:pPr lvl="0"/>
            <a:endParaRPr lang="nb-NO" noProof="0"/>
          </a:p>
        </p:txBody>
      </p:sp>
    </p:spTree>
    <p:extLst>
      <p:ext uri="{BB962C8B-B14F-4D97-AF65-F5344CB8AC3E}">
        <p14:creationId xmlns:p14="http://schemas.microsoft.com/office/powerpoint/2010/main" val="1309867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078" y="457200"/>
            <a:ext cx="7174523" cy="5191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55078" y="1085850"/>
            <a:ext cx="3516923" cy="3657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12678" y="1085850"/>
            <a:ext cx="3516923" cy="3657600"/>
          </a:xfrm>
          <a:prstGeom prst="rect">
            <a:avLst/>
          </a:prstGeom>
        </p:spPr>
        <p:txBody>
          <a:bodyPr/>
          <a:lstStyle/>
          <a:p>
            <a:pPr lvl="0"/>
            <a:endParaRPr lang="nb-NO" noProof="0"/>
          </a:p>
        </p:txBody>
      </p:sp>
    </p:spTree>
    <p:extLst>
      <p:ext uri="{BB962C8B-B14F-4D97-AF65-F5344CB8AC3E}">
        <p14:creationId xmlns:p14="http://schemas.microsoft.com/office/powerpoint/2010/main" val="1031767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078" y="457200"/>
            <a:ext cx="7174523" cy="51911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55078" y="1085850"/>
            <a:ext cx="3516923" cy="3657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2678" y="1085850"/>
            <a:ext cx="3516923" cy="3657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23824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340" y="411956"/>
            <a:ext cx="8241323" cy="53935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1339" y="1059657"/>
            <a:ext cx="4050323" cy="3618310"/>
          </a:xfrm>
          <a:prstGeom prst="rect">
            <a:avLst/>
          </a:prstGeom>
        </p:spPr>
        <p:txBody>
          <a:bodyPr/>
          <a:lstStyle/>
          <a:p>
            <a:pPr lvl="0"/>
            <a:endParaRPr lang="nb-N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2340" y="1059657"/>
            <a:ext cx="4050323" cy="361831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6182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0" name="Picture 26" descr="&#10;stripe.jpg                                                     004659C1hd                             BCDAEE2C: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86325"/>
            <a:ext cx="9145588" cy="25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1" name="Rectangle 27"/>
          <p:cNvSpPr>
            <a:spLocks noChangeArrowheads="1"/>
          </p:cNvSpPr>
          <p:nvPr userDrawn="1"/>
        </p:nvSpPr>
        <p:spPr bwMode="auto">
          <a:xfrm>
            <a:off x="815976" y="742950"/>
            <a:ext cx="6956425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4400">
                <a:solidFill>
                  <a:schemeClr val="tx2"/>
                </a:solidFill>
                <a:latin typeface="Arial" charset="0"/>
              </a:defRPr>
            </a:lvl1pPr>
            <a:lvl2pPr>
              <a:defRPr sz="4400">
                <a:solidFill>
                  <a:schemeClr val="tx2"/>
                </a:solidFill>
                <a:latin typeface="Arial" charset="0"/>
              </a:defRPr>
            </a:lvl2pPr>
            <a:lvl3pPr>
              <a:defRPr sz="4400">
                <a:solidFill>
                  <a:schemeClr val="tx2"/>
                </a:solidFill>
                <a:latin typeface="Arial" charset="0"/>
              </a:defRPr>
            </a:lvl3pPr>
            <a:lvl4pPr>
              <a:defRPr sz="4400">
                <a:solidFill>
                  <a:schemeClr val="tx2"/>
                </a:solidFill>
                <a:latin typeface="Arial" charset="0"/>
              </a:defRPr>
            </a:lvl4pPr>
            <a:lvl5pPr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52" name="Rectangle 28"/>
          <p:cNvSpPr>
            <a:spLocks noChangeArrowheads="1"/>
          </p:cNvSpPr>
          <p:nvPr userDrawn="1"/>
        </p:nvSpPr>
        <p:spPr bwMode="auto">
          <a:xfrm>
            <a:off x="838200" y="1543050"/>
            <a:ext cx="6858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z="1600">
              <a:latin typeface="Arial" charset="0"/>
            </a:endParaRPr>
          </a:p>
        </p:txBody>
      </p:sp>
      <p:sp>
        <p:nvSpPr>
          <p:cNvPr id="1053" name="Text Box 29"/>
          <p:cNvSpPr txBox="1">
            <a:spLocks noChangeArrowheads="1"/>
          </p:cNvSpPr>
          <p:nvPr userDrawn="1"/>
        </p:nvSpPr>
        <p:spPr bwMode="auto">
          <a:xfrm>
            <a:off x="198438" y="4889897"/>
            <a:ext cx="437435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100" noProof="0" dirty="0" smtClean="0">
                <a:solidFill>
                  <a:schemeClr val="bg1"/>
                </a:solidFill>
                <a:latin typeface="Arial" charset="0"/>
              </a:rPr>
              <a:t>(C) Traffic Engineering Research Centre</a:t>
            </a:r>
            <a:endParaRPr lang="en-US" altLang="en-US" sz="1100" noProof="0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4" r:id="rId3"/>
    <p:sldLayoutId id="2147483655" r:id="rId4"/>
    <p:sldLayoutId id="2147483657" r:id="rId5"/>
    <p:sldLayoutId id="2147483658" r:id="rId6"/>
    <p:sldLayoutId id="2147483659" r:id="rId7"/>
    <p:sldLayoutId id="2147483660" r:id="rId8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2" grpId="0" autoUpdateAnimBg="0"/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torbjorn.haugen@ntnu.no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67544" y="1437624"/>
            <a:ext cx="8018338" cy="3438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spcBef>
                <a:spcPct val="20000"/>
              </a:spcBef>
              <a:defRPr sz="3200">
                <a:solidFill>
                  <a:schemeClr val="tx1"/>
                </a:solidFill>
                <a:latin typeface="Arial" charset="0"/>
              </a:defRPr>
            </a:lvl1pPr>
            <a:lvl2pPr marL="768350" indent="-285750" algn="ctr">
              <a:spcBef>
                <a:spcPct val="20000"/>
              </a:spcBef>
              <a:defRPr sz="2800">
                <a:solidFill>
                  <a:schemeClr val="tx1"/>
                </a:solidFill>
                <a:latin typeface="Arial" charset="0"/>
              </a:defRPr>
            </a:lvl2pPr>
            <a:lvl3pPr marL="1187450" indent="-228600"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655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800" b="1" dirty="0" smtClean="0">
                <a:solidFill>
                  <a:schemeClr val="accent2"/>
                </a:solidFill>
              </a:rPr>
              <a:t>Workshop Traffic Management and Control </a:t>
            </a:r>
          </a:p>
          <a:p>
            <a:pPr algn="l" eaLnBrk="1" hangingPunct="1"/>
            <a:r>
              <a:rPr lang="en-US" altLang="en-US" sz="2000" b="1" dirty="0" smtClean="0">
                <a:solidFill>
                  <a:schemeClr val="accent6"/>
                </a:solidFill>
              </a:rPr>
              <a:t>Weigh In Motion data</a:t>
            </a:r>
            <a:r>
              <a:rPr lang="en-US" altLang="en-US" sz="2000" b="1" dirty="0" smtClean="0"/>
              <a:t/>
            </a:r>
            <a:br>
              <a:rPr lang="en-US" altLang="en-US" sz="2000" b="1" dirty="0" smtClean="0"/>
            </a:br>
            <a:endParaRPr lang="en-US" altLang="en-US" sz="1400" dirty="0" smtClean="0"/>
          </a:p>
          <a:p>
            <a:pPr algn="l" eaLnBrk="1" hangingPunct="1"/>
            <a:endParaRPr lang="en-US" altLang="en-US" sz="1400" dirty="0" smtClean="0"/>
          </a:p>
          <a:p>
            <a:pPr algn="l" eaLnBrk="1" hangingPunct="1"/>
            <a:r>
              <a:rPr lang="en-US" altLang="en-US" sz="1400" dirty="0" smtClean="0"/>
              <a:t>Oslo</a:t>
            </a:r>
          </a:p>
          <a:p>
            <a:pPr algn="l" eaLnBrk="1" hangingPunct="1"/>
            <a:r>
              <a:rPr lang="en-US" altLang="en-US" sz="1400" dirty="0" smtClean="0"/>
              <a:t>2017-06-08</a:t>
            </a:r>
          </a:p>
          <a:p>
            <a:pPr algn="l" eaLnBrk="1" hangingPunct="1"/>
            <a:endParaRPr lang="en-US" altLang="en-US" sz="1400" dirty="0" smtClean="0"/>
          </a:p>
          <a:p>
            <a:pPr algn="l" eaLnBrk="1" hangingPunct="1"/>
            <a:r>
              <a:rPr lang="en-US" altLang="en-US" sz="1400" b="1" dirty="0" smtClean="0"/>
              <a:t>Torbjørn Haugen</a:t>
            </a:r>
          </a:p>
          <a:p>
            <a:pPr algn="l" eaLnBrk="1" hangingPunct="1"/>
            <a:r>
              <a:rPr lang="en-US" altLang="en-US" sz="1400" dirty="0" smtClean="0"/>
              <a:t>Associate Professor</a:t>
            </a:r>
          </a:p>
          <a:p>
            <a:pPr algn="l" eaLnBrk="1" hangingPunct="1"/>
            <a:r>
              <a:rPr lang="en-US" altLang="en-US" sz="1400" dirty="0" smtClean="0"/>
              <a:t>Traffic Engineering Research Centre</a:t>
            </a:r>
          </a:p>
          <a:p>
            <a:pPr algn="l" eaLnBrk="1" hangingPunct="1"/>
            <a:r>
              <a:rPr lang="en-US" altLang="en-US" sz="1400" dirty="0" smtClean="0"/>
              <a:t>Department of Civil and Transport Engineering</a:t>
            </a:r>
          </a:p>
          <a:p>
            <a:pPr algn="l" eaLnBrk="1" hangingPunct="1"/>
            <a:r>
              <a:rPr lang="en-US" altLang="en-US" sz="1400" dirty="0" smtClean="0"/>
              <a:t>NTNU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21500"/>
            <a:ext cx="2545730" cy="10981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First </a:t>
            </a:r>
            <a:r>
              <a:rPr lang="nb-NO" dirty="0" err="1" smtClean="0"/>
              <a:t>Results</a:t>
            </a:r>
            <a:r>
              <a:rPr lang="nb-NO" dirty="0" smtClean="0"/>
              <a:t> 2016</a:t>
            </a:r>
            <a:endParaRPr lang="en-GB" dirty="0"/>
          </a:p>
        </p:txBody>
      </p:sp>
      <p:pic>
        <p:nvPicPr>
          <p:cNvPr id="2050" name="Picture 2" descr="seks_t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771550"/>
            <a:ext cx="4824536" cy="411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3381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Quality Indicators</a:t>
            </a:r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57200" y="923482"/>
            <a:ext cx="8363271" cy="339447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Relative stable weight of the1</a:t>
            </a:r>
            <a:r>
              <a:rPr lang="en-US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axle of 6 axle vehicles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Used as a quality indicator for a ATK unit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979" t="11666" r="58958" b="4736"/>
          <a:stretch/>
        </p:blipFill>
        <p:spPr>
          <a:xfrm>
            <a:off x="1115616" y="2036311"/>
            <a:ext cx="3411661" cy="22816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096" t="11744" r="58226" b="4335"/>
          <a:stretch/>
        </p:blipFill>
        <p:spPr>
          <a:xfrm>
            <a:off x="4544617" y="2036311"/>
            <a:ext cx="3411661" cy="2255013"/>
          </a:xfrm>
          <a:prstGeom prst="rect">
            <a:avLst/>
          </a:prstGeom>
        </p:spPr>
      </p:pic>
      <p:sp>
        <p:nvSpPr>
          <p:cNvPr id="6" name="Textfeld 7"/>
          <p:cNvSpPr txBox="1"/>
          <p:nvPr/>
        </p:nvSpPr>
        <p:spPr>
          <a:xfrm>
            <a:off x="1288140" y="4394638"/>
            <a:ext cx="5906836" cy="380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latin typeface="Arial" panose="020B0604020202020204" pitchFamily="34" charset="0"/>
                <a:cs typeface="Arial" panose="020B0604020202020204" pitchFamily="34" charset="0"/>
              </a:rPr>
              <a:t>Axle weight distributions for 6 axle vehicles on SATK E6 </a:t>
            </a:r>
            <a:r>
              <a:rPr lang="en-GB" sz="1050" dirty="0" err="1">
                <a:latin typeface="Arial" panose="020B0604020202020204" pitchFamily="34" charset="0"/>
                <a:cs typeface="Arial" panose="020B0604020202020204" pitchFamily="34" charset="0"/>
              </a:rPr>
              <a:t>Åsen</a:t>
            </a:r>
            <a:r>
              <a:rPr lang="en-GB" sz="1050" dirty="0">
                <a:latin typeface="Arial" panose="020B0604020202020204" pitchFamily="34" charset="0"/>
                <a:cs typeface="Arial" panose="020B0604020202020204" pitchFamily="34" charset="0"/>
              </a:rPr>
              <a:t> / Nord-</a:t>
            </a:r>
            <a:r>
              <a:rPr lang="en-GB" sz="1050" dirty="0" err="1">
                <a:latin typeface="Arial" panose="020B0604020202020204" pitchFamily="34" charset="0"/>
                <a:cs typeface="Arial" panose="020B0604020202020204" pitchFamily="34" charset="0"/>
              </a:rPr>
              <a:t>Trøndelag</a:t>
            </a:r>
            <a:endParaRPr lang="en-GB" sz="10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8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2972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Field Test 2017 </a:t>
            </a:r>
            <a:endParaRPr lang="en-US" dirty="0"/>
          </a:p>
        </p:txBody>
      </p:sp>
      <p:pic>
        <p:nvPicPr>
          <p:cNvPr id="8" name="Picture 1" descr="6ax_semi_destribution.pdf - Adobe Acrobat Reader DC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6" t="12732" r="16881" b="1934"/>
          <a:stretch/>
        </p:blipFill>
        <p:spPr>
          <a:xfrm>
            <a:off x="2024596" y="1635646"/>
            <a:ext cx="4875349" cy="3214202"/>
          </a:xfrm>
          <a:prstGeom prst="rect">
            <a:avLst/>
          </a:prstGeom>
        </p:spPr>
      </p:pic>
      <p:sp>
        <p:nvSpPr>
          <p:cNvPr id="9" name="Inhaltsplatzhalter 4"/>
          <p:cNvSpPr txBox="1">
            <a:spLocks/>
          </p:cNvSpPr>
          <p:nvPr/>
        </p:nvSpPr>
        <p:spPr>
          <a:xfrm>
            <a:off x="457200" y="917499"/>
            <a:ext cx="8229600" cy="62687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Axle weight distribution of 6ax semi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trailer at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PATK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Auråen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E18 </a:t>
            </a:r>
            <a:r>
              <a:rPr lang="en-US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Telemark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22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Field Test 2017 </a:t>
            </a:r>
            <a:endParaRPr lang="en-US" dirty="0"/>
          </a:p>
        </p:txBody>
      </p:sp>
      <p:graphicFrame>
        <p:nvGraphicFramePr>
          <p:cNvPr id="5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5498842"/>
              </p:ext>
            </p:extLst>
          </p:nvPr>
        </p:nvGraphicFramePr>
        <p:xfrm>
          <a:off x="1619672" y="1347614"/>
          <a:ext cx="5404110" cy="35800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Inhaltsplatzhalter 4"/>
          <p:cNvSpPr txBox="1">
            <a:spLocks/>
          </p:cNvSpPr>
          <p:nvPr/>
        </p:nvSpPr>
        <p:spPr>
          <a:xfrm>
            <a:off x="457200" y="879216"/>
            <a:ext cx="7022733" cy="46839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Comparison of static gross weights and ATK data</a:t>
            </a:r>
          </a:p>
          <a:p>
            <a:pPr marL="0" indent="0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8774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Field Test 2017  </a:t>
            </a:r>
            <a:endParaRPr lang="en-US" dirty="0"/>
          </a:p>
        </p:txBody>
      </p:sp>
      <p:sp>
        <p:nvSpPr>
          <p:cNvPr id="6" name="Inhaltsplatzhalter 4"/>
          <p:cNvSpPr txBox="1">
            <a:spLocks/>
          </p:cNvSpPr>
          <p:nvPr/>
        </p:nvSpPr>
        <p:spPr>
          <a:xfrm>
            <a:off x="457200" y="879216"/>
            <a:ext cx="8229600" cy="46839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Comparison of static gross weights and ATK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data. Calibration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factor (1,15) </a:t>
            </a:r>
          </a:p>
          <a:p>
            <a:pPr marL="0" indent="0"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de-DE" sz="1800" dirty="0"/>
          </a:p>
        </p:txBody>
      </p:sp>
      <p:graphicFrame>
        <p:nvGraphicFramePr>
          <p:cNvPr id="7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1080304"/>
              </p:ext>
            </p:extLst>
          </p:nvPr>
        </p:nvGraphicFramePr>
        <p:xfrm>
          <a:off x="1835696" y="1384184"/>
          <a:ext cx="5404002" cy="3400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8941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Next </a:t>
            </a:r>
            <a:r>
              <a:rPr lang="en-US" dirty="0"/>
              <a:t>S</a:t>
            </a:r>
            <a:r>
              <a:rPr lang="en-US" dirty="0" smtClean="0"/>
              <a:t>teps</a:t>
            </a:r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30273" y="843558"/>
            <a:ext cx="8686800" cy="339447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Identification of different vehicle classes and their axle and gross weights to adjust calibration method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Develop different calibration method for different vehicle classes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Further statistical analytics and field tests in different parts of the country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Gaining information about weight statistics from as many ATK points as possible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V2I –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communication for calibration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935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tel 1"/>
          <p:cNvSpPr txBox="1">
            <a:spLocks/>
          </p:cNvSpPr>
          <p:nvPr/>
        </p:nvSpPr>
        <p:spPr>
          <a:xfrm>
            <a:off x="457200" y="205978"/>
            <a:ext cx="8075240" cy="135766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en-US" sz="2800" b="1" kern="0" dirty="0" smtClean="0">
              <a:solidFill>
                <a:schemeClr val="accent6"/>
              </a:solidFill>
            </a:endParaRPr>
          </a:p>
          <a:p>
            <a:pPr eaLnBrk="1" hangingPunct="1"/>
            <a:r>
              <a:rPr lang="en-US" sz="2800" b="1" kern="0" dirty="0" smtClean="0">
                <a:solidFill>
                  <a:schemeClr val="accent6"/>
                </a:solidFill>
              </a:rPr>
              <a:t>Thank </a:t>
            </a:r>
            <a:r>
              <a:rPr lang="en-US" sz="2800" b="1" kern="0" dirty="0">
                <a:solidFill>
                  <a:schemeClr val="accent6"/>
                </a:solidFill>
              </a:rPr>
              <a:t>you for Your attention!</a:t>
            </a:r>
          </a:p>
          <a:p>
            <a:pPr eaLnBrk="1" hangingPunct="1"/>
            <a:endParaRPr lang="en-US" sz="2800" b="1" kern="0" dirty="0">
              <a:solidFill>
                <a:schemeClr val="accent6"/>
              </a:solidFill>
            </a:endParaRPr>
          </a:p>
          <a:p>
            <a:pPr eaLnBrk="1" hangingPunct="1"/>
            <a:r>
              <a:rPr lang="en-US" sz="2800" b="1" kern="0" dirty="0">
                <a:solidFill>
                  <a:schemeClr val="accent6"/>
                </a:solidFill>
              </a:rPr>
              <a:t>Questions ?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67544" y="2067694"/>
            <a:ext cx="8496944" cy="2736304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spcBef>
                <a:spcPts val="438"/>
              </a:spcBef>
              <a:buClr>
                <a:srgbClr val="ED9300"/>
              </a:buClr>
              <a:buFont typeface="Arial" charset="0"/>
              <a:buNone/>
            </a:pPr>
            <a:endParaRPr lang="nb-NO" altLang="nb-NO" sz="1600" dirty="0" smtClean="0"/>
          </a:p>
          <a:p>
            <a:pPr eaLnBrk="1" hangingPunct="1">
              <a:spcBef>
                <a:spcPts val="438"/>
              </a:spcBef>
              <a:buClr>
                <a:srgbClr val="ED9300"/>
              </a:buClr>
              <a:buFont typeface="Arial" charset="0"/>
              <a:buNone/>
            </a:pPr>
            <a:endParaRPr lang="nb-NO" altLang="nb-NO" sz="1600" dirty="0"/>
          </a:p>
          <a:p>
            <a:pPr eaLnBrk="1" hangingPunct="1">
              <a:spcBef>
                <a:spcPts val="438"/>
              </a:spcBef>
              <a:buClr>
                <a:srgbClr val="ED9300"/>
              </a:buClr>
              <a:buFont typeface="Arial" charset="0"/>
              <a:buNone/>
            </a:pPr>
            <a:endParaRPr lang="nb-NO" altLang="nb-NO" sz="1600" dirty="0" smtClean="0"/>
          </a:p>
          <a:p>
            <a:pPr eaLnBrk="1" hangingPunct="1">
              <a:spcBef>
                <a:spcPts val="438"/>
              </a:spcBef>
              <a:buClr>
                <a:srgbClr val="ED9300"/>
              </a:buClr>
              <a:buFont typeface="Arial" charset="0"/>
              <a:buNone/>
            </a:pPr>
            <a:r>
              <a:rPr lang="nb-NO" altLang="nb-NO" sz="1600" dirty="0" smtClean="0"/>
              <a:t>Torbjørn </a:t>
            </a:r>
            <a:r>
              <a:rPr lang="nb-NO" altLang="nb-NO" sz="1600" dirty="0"/>
              <a:t>Haugen, </a:t>
            </a:r>
            <a:r>
              <a:rPr lang="nb-NO" altLang="nb-NO" sz="1600" dirty="0" smtClean="0">
                <a:hlinkClick r:id="rId2"/>
              </a:rPr>
              <a:t>torbjorn.haugen@ntnu.no</a:t>
            </a:r>
            <a:endParaRPr lang="nb-NO" altLang="nb-NO" sz="1600" dirty="0"/>
          </a:p>
          <a:p>
            <a:pPr eaLnBrk="1" hangingPunct="1">
              <a:spcBef>
                <a:spcPts val="438"/>
              </a:spcBef>
              <a:buClr>
                <a:srgbClr val="ED9300"/>
              </a:buClr>
              <a:buFont typeface="Arial" charset="0"/>
              <a:buNone/>
            </a:pPr>
            <a:r>
              <a:rPr lang="nb-NO" altLang="nb-NO" sz="1600" dirty="0" smtClean="0"/>
              <a:t>Ass</a:t>
            </a:r>
            <a:r>
              <a:rPr lang="nb-NO" altLang="nb-NO" sz="1600" dirty="0"/>
              <a:t>. Professor</a:t>
            </a:r>
            <a:r>
              <a:rPr lang="nb-NO" altLang="nb-NO" sz="1600" dirty="0" smtClean="0"/>
              <a:t>, </a:t>
            </a:r>
            <a:r>
              <a:rPr lang="nb-NO" altLang="nb-NO" sz="1600" dirty="0" err="1" smtClean="0"/>
              <a:t>Traffic</a:t>
            </a:r>
            <a:r>
              <a:rPr lang="nb-NO" altLang="nb-NO" sz="1600" dirty="0" smtClean="0"/>
              <a:t> </a:t>
            </a:r>
            <a:r>
              <a:rPr lang="nb-NO" altLang="nb-NO" sz="1600" dirty="0"/>
              <a:t>Engineering Research </a:t>
            </a:r>
            <a:r>
              <a:rPr lang="nb-NO" altLang="nb-NO" sz="1600" dirty="0" smtClean="0"/>
              <a:t>Centre, </a:t>
            </a:r>
            <a:r>
              <a:rPr lang="nb-NO" altLang="nb-NO" sz="1600" dirty="0"/>
              <a:t>NTNU </a:t>
            </a:r>
          </a:p>
          <a:p>
            <a:pPr eaLnBrk="1" hangingPunct="1">
              <a:spcBef>
                <a:spcPts val="438"/>
              </a:spcBef>
              <a:buClr>
                <a:srgbClr val="ED9300"/>
              </a:buClr>
              <a:buFont typeface="Arial" charset="0"/>
              <a:buNone/>
            </a:pPr>
            <a:endParaRPr lang="nb-NO" altLang="nb-NO" sz="1600" dirty="0" smtClean="0"/>
          </a:p>
        </p:txBody>
      </p:sp>
    </p:spTree>
    <p:extLst>
      <p:ext uri="{BB962C8B-B14F-4D97-AF65-F5344CB8AC3E}">
        <p14:creationId xmlns:p14="http://schemas.microsoft.com/office/powerpoint/2010/main" val="358764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49492"/>
            <a:ext cx="8280920" cy="519113"/>
          </a:xfrm>
        </p:spPr>
        <p:txBody>
          <a:bodyPr/>
          <a:lstStyle/>
          <a:p>
            <a:r>
              <a:rPr lang="en-US" dirty="0" smtClean="0"/>
              <a:t>Content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735546"/>
            <a:ext cx="8496944" cy="3750469"/>
          </a:xfrm>
        </p:spPr>
        <p:txBody>
          <a:bodyPr/>
          <a:lstStyle/>
          <a:p>
            <a:endParaRPr lang="en-GB" sz="1800" dirty="0" smtClean="0"/>
          </a:p>
          <a:p>
            <a:r>
              <a:rPr lang="en-US" sz="1800" dirty="0" smtClean="0"/>
              <a:t>Introduction</a:t>
            </a:r>
          </a:p>
          <a:p>
            <a:r>
              <a:rPr lang="en-US" sz="1800" dirty="0" smtClean="0"/>
              <a:t>Field tests 2011-2016. Results and experiences</a:t>
            </a:r>
            <a:endParaRPr lang="en-US" sz="1800" dirty="0"/>
          </a:p>
          <a:p>
            <a:r>
              <a:rPr lang="en-US" sz="1800" dirty="0" smtClean="0"/>
              <a:t>Ongoing project WIM ATK</a:t>
            </a:r>
            <a:endParaRPr lang="en-US" sz="1800" dirty="0"/>
          </a:p>
          <a:p>
            <a:r>
              <a:rPr lang="en-US" sz="1800" dirty="0" smtClean="0"/>
              <a:t>Future </a:t>
            </a:r>
            <a:r>
              <a:rPr lang="en-US" sz="1800" dirty="0"/>
              <a:t>work</a:t>
            </a:r>
          </a:p>
          <a:p>
            <a:pPr marL="0" indent="0">
              <a:buNone/>
            </a:pPr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29214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49492"/>
            <a:ext cx="8280920" cy="519113"/>
          </a:xfrm>
        </p:spPr>
        <p:txBody>
          <a:bodyPr/>
          <a:lstStyle/>
          <a:p>
            <a:r>
              <a:rPr lang="en-US" dirty="0" smtClean="0"/>
              <a:t>The Demand for WIM Data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735546"/>
            <a:ext cx="8496944" cy="3750469"/>
          </a:xfrm>
        </p:spPr>
        <p:txBody>
          <a:bodyPr/>
          <a:lstStyle/>
          <a:p>
            <a:endParaRPr lang="en-GB" sz="1800" dirty="0" smtClean="0"/>
          </a:p>
          <a:p>
            <a:r>
              <a:rPr lang="en-US" sz="1800" dirty="0"/>
              <a:t>Real time data</a:t>
            </a:r>
          </a:p>
          <a:p>
            <a:r>
              <a:rPr lang="en-US" sz="1800" dirty="0"/>
              <a:t>Control of heavy vehicles (Traffic safety, competitiveness</a:t>
            </a:r>
            <a:r>
              <a:rPr lang="en-US" sz="1800" dirty="0" smtClean="0"/>
              <a:t>)</a:t>
            </a:r>
            <a:endParaRPr lang="en-US" sz="1800" dirty="0"/>
          </a:p>
          <a:p>
            <a:r>
              <a:rPr lang="en-US" sz="1800" dirty="0"/>
              <a:t>Historical data</a:t>
            </a:r>
          </a:p>
          <a:p>
            <a:r>
              <a:rPr lang="en-US" sz="1800" dirty="0"/>
              <a:t>Road planning, design and construction</a:t>
            </a:r>
          </a:p>
          <a:p>
            <a:r>
              <a:rPr lang="en-US" sz="1800" dirty="0"/>
              <a:t>Road maintenance</a:t>
            </a:r>
          </a:p>
          <a:p>
            <a:r>
              <a:rPr lang="en-US" sz="1800" dirty="0"/>
              <a:t>Bridge applications</a:t>
            </a:r>
          </a:p>
          <a:p>
            <a:r>
              <a:rPr lang="en-US" sz="1800" dirty="0"/>
              <a:t>Cost-benefit analysis / Environmental factors</a:t>
            </a:r>
          </a:p>
          <a:p>
            <a:pPr marL="0" indent="0">
              <a:buNone/>
            </a:pPr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157333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49492"/>
            <a:ext cx="8280920" cy="519113"/>
          </a:xfrm>
        </p:spPr>
        <p:txBody>
          <a:bodyPr/>
          <a:lstStyle/>
          <a:p>
            <a:r>
              <a:rPr lang="en-US" dirty="0" smtClean="0"/>
              <a:t>Some Terms and Definitions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735546"/>
            <a:ext cx="8496944" cy="3750469"/>
          </a:xfrm>
        </p:spPr>
        <p:txBody>
          <a:bodyPr/>
          <a:lstStyle/>
          <a:p>
            <a:endParaRPr lang="en-GB" sz="1800" dirty="0" smtClean="0"/>
          </a:p>
          <a:p>
            <a:r>
              <a:rPr lang="en-US" sz="1800" dirty="0"/>
              <a:t>Static weight: The vehicle has to stop at a weight station</a:t>
            </a:r>
          </a:p>
          <a:p>
            <a:endParaRPr lang="en-US" sz="1800" dirty="0" smtClean="0"/>
          </a:p>
          <a:p>
            <a:r>
              <a:rPr lang="en-US" sz="1800" dirty="0" smtClean="0"/>
              <a:t>(</a:t>
            </a:r>
            <a:r>
              <a:rPr lang="en-US" sz="1800" dirty="0"/>
              <a:t>Low speed WIM: The vehicle is weighed while driving at 5-15 km/h)</a:t>
            </a:r>
          </a:p>
          <a:p>
            <a:endParaRPr lang="en-US" sz="1800" dirty="0" smtClean="0"/>
          </a:p>
          <a:p>
            <a:r>
              <a:rPr lang="en-US" sz="1800" dirty="0" smtClean="0"/>
              <a:t>High </a:t>
            </a:r>
            <a:r>
              <a:rPr lang="en-US" sz="1800" dirty="0"/>
              <a:t>speed WIM: The vehicle is weighed while driving at the desired speed</a:t>
            </a:r>
          </a:p>
          <a:p>
            <a:endParaRPr lang="en-US" sz="1800" dirty="0" smtClean="0"/>
          </a:p>
          <a:p>
            <a:r>
              <a:rPr lang="en-US" sz="1800" dirty="0" smtClean="0"/>
              <a:t>V2I </a:t>
            </a:r>
            <a:r>
              <a:rPr lang="en-US" sz="1800" dirty="0"/>
              <a:t>communication: New technology has made it possible to retrieve weight from sensors on the vehicle</a:t>
            </a:r>
          </a:p>
          <a:p>
            <a:pPr marL="0" indent="0">
              <a:buNone/>
            </a:pPr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30490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Field tests 2011-2016</a:t>
            </a:r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57200" y="923482"/>
            <a:ext cx="7931224" cy="339447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Several field tests of piezo based WIM and </a:t>
            </a:r>
            <a:r>
              <a:rPr lang="en-US" dirty="0" err="1"/>
              <a:t>Lineas</a:t>
            </a:r>
            <a:r>
              <a:rPr lang="en-US" dirty="0"/>
              <a:t> Quarts </a:t>
            </a:r>
            <a:r>
              <a:rPr lang="en-US" dirty="0" smtClean="0"/>
              <a:t>based WIM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where WIM data was compared with static weight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V2I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test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where weight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was retrieved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directly from sensors in the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21" t="8299" b="9649"/>
          <a:stretch/>
        </p:blipFill>
        <p:spPr>
          <a:xfrm>
            <a:off x="4644008" y="2583160"/>
            <a:ext cx="2952328" cy="2168578"/>
          </a:xfrm>
          <a:prstGeom prst="rect">
            <a:avLst/>
          </a:prstGeom>
        </p:spPr>
      </p:pic>
      <p:pic>
        <p:nvPicPr>
          <p:cNvPr id="9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7" t="3425" r="3028" b="23303"/>
          <a:stretch/>
        </p:blipFill>
        <p:spPr>
          <a:xfrm>
            <a:off x="827584" y="2571750"/>
            <a:ext cx="3705478" cy="2191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12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Field tests 2011-2016</a:t>
            </a:r>
            <a:endParaRPr lang="en-US" dirty="0"/>
          </a:p>
        </p:txBody>
      </p:sp>
      <p:pic>
        <p:nvPicPr>
          <p:cNvPr id="3" name="Bild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203598"/>
            <a:ext cx="4137480" cy="3096344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203598"/>
            <a:ext cx="4137480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7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49492"/>
            <a:ext cx="8280920" cy="519113"/>
          </a:xfrm>
        </p:spPr>
        <p:txBody>
          <a:bodyPr/>
          <a:lstStyle/>
          <a:p>
            <a:r>
              <a:rPr lang="en-US" dirty="0" smtClean="0"/>
              <a:t>Some </a:t>
            </a:r>
            <a:r>
              <a:rPr lang="en-US" dirty="0" err="1" smtClean="0"/>
              <a:t>Conclutions</a:t>
            </a:r>
            <a:r>
              <a:rPr lang="en-US" dirty="0" smtClean="0"/>
              <a:t> Based on Tests 2011-2016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735546"/>
            <a:ext cx="8496944" cy="3750469"/>
          </a:xfrm>
        </p:spPr>
        <p:txBody>
          <a:bodyPr/>
          <a:lstStyle/>
          <a:p>
            <a:endParaRPr lang="en-GB" sz="1800" dirty="0" smtClean="0"/>
          </a:p>
          <a:p>
            <a:r>
              <a:rPr lang="en-US" sz="1800" dirty="0" smtClean="0"/>
              <a:t>Piezo cables </a:t>
            </a:r>
            <a:r>
              <a:rPr lang="en-US" sz="1800" dirty="0"/>
              <a:t>have a short lifetime, and requires frequent recalibration</a:t>
            </a:r>
          </a:p>
          <a:p>
            <a:r>
              <a:rPr lang="en-US" sz="1800" dirty="0" err="1" smtClean="0"/>
              <a:t>Lineas</a:t>
            </a:r>
            <a:r>
              <a:rPr lang="en-US" sz="1800" dirty="0" smtClean="0"/>
              <a:t> </a:t>
            </a:r>
            <a:r>
              <a:rPr lang="en-US" sz="1800" dirty="0"/>
              <a:t>Quarts sensors are more expensive, but have a better accuracy and longer expected lifetime</a:t>
            </a:r>
          </a:p>
          <a:p>
            <a:r>
              <a:rPr lang="en-US" sz="1800" dirty="0" smtClean="0"/>
              <a:t>The </a:t>
            </a:r>
            <a:r>
              <a:rPr lang="en-US" sz="1800" dirty="0"/>
              <a:t>same sensor type can give very different results with different </a:t>
            </a:r>
            <a:r>
              <a:rPr lang="en-US" sz="1800" dirty="0" err="1"/>
              <a:t>dataloggers</a:t>
            </a:r>
            <a:endParaRPr lang="en-US" sz="1800" dirty="0"/>
          </a:p>
          <a:p>
            <a:r>
              <a:rPr lang="en-US" sz="1800" dirty="0" smtClean="0"/>
              <a:t>The </a:t>
            </a:r>
            <a:r>
              <a:rPr lang="en-US" sz="1800" dirty="0"/>
              <a:t>asphalt and the road are important factors</a:t>
            </a:r>
          </a:p>
          <a:p>
            <a:r>
              <a:rPr lang="en-US" sz="1800" dirty="0"/>
              <a:t>Acceleration or breaking will affect the registered weight</a:t>
            </a:r>
          </a:p>
          <a:p>
            <a:r>
              <a:rPr lang="en-US" sz="1800" dirty="0"/>
              <a:t>Also the vehicle position affects the registered weight</a:t>
            </a:r>
          </a:p>
          <a:p>
            <a:pPr marL="0" indent="0">
              <a:buNone/>
            </a:pPr>
            <a:endParaRPr lang="en-GB" sz="1800" dirty="0" smtClean="0"/>
          </a:p>
        </p:txBody>
      </p:sp>
      <p:pic>
        <p:nvPicPr>
          <p:cNvPr id="4" name="Bild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435846"/>
            <a:ext cx="3903690" cy="1635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33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ATK Systems</a:t>
            </a:r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539552" y="923482"/>
            <a:ext cx="7848872" cy="366449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Used for speed enforcement in Norway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More than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250 units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across the whole country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Operated with piezo electrical cables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Weight data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collected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but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not further utilized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First tests with ATK data in 2016. Promising results.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</p:txBody>
      </p:sp>
      <p:grpSp>
        <p:nvGrpSpPr>
          <p:cNvPr id="3" name="Group 2"/>
          <p:cNvGrpSpPr/>
          <p:nvPr/>
        </p:nvGrpSpPr>
        <p:grpSpPr>
          <a:xfrm>
            <a:off x="4788024" y="2891378"/>
            <a:ext cx="4000502" cy="1712444"/>
            <a:chOff x="457198" y="3494290"/>
            <a:chExt cx="5334002" cy="2283258"/>
          </a:xfrm>
        </p:grpSpPr>
        <p:pic>
          <p:nvPicPr>
            <p:cNvPr id="2050" name="Picture 2" descr="Illustrasjon som viser skiltene for punkt- og gjennomsnittsmåling av fart.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3494290"/>
              <a:ext cx="5334000" cy="19716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feld 7"/>
            <p:cNvSpPr txBox="1"/>
            <p:nvPr/>
          </p:nvSpPr>
          <p:spPr>
            <a:xfrm>
              <a:off x="457198" y="5485160"/>
              <a:ext cx="1617818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25" dirty="0">
                  <a:latin typeface="Arial" panose="020B0604020202020204" pitchFamily="34" charset="0"/>
                  <a:cs typeface="Arial" panose="020B0604020202020204" pitchFamily="34" charset="0"/>
                </a:rPr>
                <a:t>ATK signs</a:t>
              </a:r>
            </a:p>
          </p:txBody>
        </p:sp>
      </p:grpSp>
      <p:pic>
        <p:nvPicPr>
          <p:cNvPr id="7" name="Bilde 6" descr="atk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880120"/>
            <a:ext cx="2756057" cy="18707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834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ATK Units</a:t>
            </a:r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57200" y="923482"/>
            <a:ext cx="8229600" cy="552009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Consist out of a camera unit and two piezo electrical cables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993" y="1694782"/>
            <a:ext cx="3225452" cy="24190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9682" y="1695246"/>
            <a:ext cx="3225452" cy="2419089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1229993" y="4113871"/>
            <a:ext cx="250520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25" dirty="0">
                <a:latin typeface="Arial" panose="020B0604020202020204" pitchFamily="34" charset="0"/>
                <a:cs typeface="Arial" panose="020B0604020202020204" pitchFamily="34" charset="0"/>
              </a:rPr>
              <a:t>Piezo electrical cables PATK E18 </a:t>
            </a:r>
            <a:r>
              <a:rPr lang="en-GB" sz="825" dirty="0" err="1">
                <a:latin typeface="Arial" panose="020B0604020202020204" pitchFamily="34" charset="0"/>
                <a:cs typeface="Arial" panose="020B0604020202020204" pitchFamily="34" charset="0"/>
              </a:rPr>
              <a:t>Dørdal</a:t>
            </a:r>
            <a:endParaRPr lang="en-GB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feld 7"/>
          <p:cNvSpPr txBox="1"/>
          <p:nvPr/>
        </p:nvSpPr>
        <p:spPr>
          <a:xfrm>
            <a:off x="4604191" y="4121747"/>
            <a:ext cx="1668216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25" dirty="0">
                <a:latin typeface="Arial" panose="020B0604020202020204" pitchFamily="34" charset="0"/>
                <a:cs typeface="Arial" panose="020B0604020202020204" pitchFamily="34" charset="0"/>
              </a:rPr>
              <a:t>Camera unit PATK E18 </a:t>
            </a:r>
            <a:r>
              <a:rPr lang="en-GB" sz="825" dirty="0" err="1">
                <a:latin typeface="Arial" panose="020B0604020202020204" pitchFamily="34" charset="0"/>
                <a:cs typeface="Arial" panose="020B0604020202020204" pitchFamily="34" charset="0"/>
              </a:rPr>
              <a:t>Dørdal</a:t>
            </a:r>
            <a:endParaRPr lang="en-GB" sz="825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9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TNU-SMN">
  <a:themeElements>
    <a:clrScheme name="NTNU-S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TNU-SM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NTNU-S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TNU-SM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TNU-SM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TNU-SM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TNU-SM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TNU-SM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TNU-SM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TNU-SM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TNU-SM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TNU-SM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TNU-SM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TNU-SM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hd:Users:Shared:NTNU-profil og info-arbeid:NTNU-Sparebank1:NTNU-SMN.ppt</Template>
  <TotalTime>7868</TotalTime>
  <Words>499</Words>
  <Application>Microsoft Office PowerPoint</Application>
  <PresentationFormat>Skjermfremvisning (16:9)</PresentationFormat>
  <Paragraphs>116</Paragraphs>
  <Slides>16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2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16</vt:i4>
      </vt:variant>
    </vt:vector>
  </HeadingPairs>
  <TitlesOfParts>
    <vt:vector size="19" baseType="lpstr">
      <vt:lpstr>Arial</vt:lpstr>
      <vt:lpstr>Times</vt:lpstr>
      <vt:lpstr>NTNU-SMN</vt:lpstr>
      <vt:lpstr>PowerPoint-presentasjon</vt:lpstr>
      <vt:lpstr>Content</vt:lpstr>
      <vt:lpstr>The Demand for WIM Data</vt:lpstr>
      <vt:lpstr>Some Terms and Definitions</vt:lpstr>
      <vt:lpstr>Field tests 2011-2016</vt:lpstr>
      <vt:lpstr>Field tests 2011-2016</vt:lpstr>
      <vt:lpstr>Some Conclutions Based on Tests 2011-2016</vt:lpstr>
      <vt:lpstr>ATK Systems</vt:lpstr>
      <vt:lpstr>ATK Units</vt:lpstr>
      <vt:lpstr>First Results 2016</vt:lpstr>
      <vt:lpstr>Quality Indicators</vt:lpstr>
      <vt:lpstr>Field Test 2017 </vt:lpstr>
      <vt:lpstr>Field Test 2017 </vt:lpstr>
      <vt:lpstr>Field Test 2017  </vt:lpstr>
      <vt:lpstr>Next Steps</vt:lpstr>
      <vt:lpstr>PowerPoint-presentasjon</vt:lpstr>
    </vt:vector>
  </TitlesOfParts>
  <Company>뿿쫠뿿젰؃⃐Ȱ珬뿿��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Mads Nordtvedt</dc:creator>
  <cp:lastModifiedBy>Haugen Torbjørn</cp:lastModifiedBy>
  <cp:revision>343</cp:revision>
  <cp:lastPrinted>2014-02-11T08:58:25Z</cp:lastPrinted>
  <dcterms:created xsi:type="dcterms:W3CDTF">2008-11-10T10:13:05Z</dcterms:created>
  <dcterms:modified xsi:type="dcterms:W3CDTF">2017-06-08T07:27:31Z</dcterms:modified>
</cp:coreProperties>
</file>