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22"/>
  </p:notesMasterIdLst>
  <p:handoutMasterIdLst>
    <p:handoutMasterId r:id="rId23"/>
  </p:handoutMasterIdLst>
  <p:sldIdLst>
    <p:sldId id="256" r:id="rId2"/>
    <p:sldId id="332" r:id="rId3"/>
    <p:sldId id="385" r:id="rId4"/>
    <p:sldId id="386" r:id="rId5"/>
    <p:sldId id="387" r:id="rId6"/>
    <p:sldId id="401" r:id="rId7"/>
    <p:sldId id="388" r:id="rId8"/>
    <p:sldId id="389" r:id="rId9"/>
    <p:sldId id="390" r:id="rId10"/>
    <p:sldId id="391" r:id="rId11"/>
    <p:sldId id="392" r:id="rId12"/>
    <p:sldId id="393" r:id="rId13"/>
    <p:sldId id="394" r:id="rId14"/>
    <p:sldId id="395" r:id="rId15"/>
    <p:sldId id="396" r:id="rId16"/>
    <p:sldId id="397" r:id="rId17"/>
    <p:sldId id="399" r:id="rId18"/>
    <p:sldId id="398" r:id="rId19"/>
    <p:sldId id="400" r:id="rId20"/>
    <p:sldId id="350" r:id="rId21"/>
  </p:sldIdLst>
  <p:sldSz cx="9144000" cy="6858000" type="screen4x3"/>
  <p:notesSz cx="7099300" cy="10234613"/>
  <p:defaultTextStyle>
    <a:defPPr>
      <a:defRPr lang="nb-NO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rvid Aakre" initials="AA" lastIdx="1" clrIdx="0">
    <p:extLst>
      <p:ext uri="{19B8F6BF-5375-455C-9EA6-DF929625EA0E}">
        <p15:presenceInfo xmlns:p15="http://schemas.microsoft.com/office/powerpoint/2012/main" userId="Arvid Aakre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FFFF99"/>
    <a:srgbClr val="0E298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970" autoAdjust="0"/>
    <p:restoredTop sz="99130" autoAdjust="0"/>
  </p:normalViewPr>
  <p:slideViewPr>
    <p:cSldViewPr>
      <p:cViewPr varScale="1">
        <p:scale>
          <a:sx n="183" d="100"/>
          <a:sy n="183" d="100"/>
        </p:scale>
        <p:origin x="1596" y="16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3076363" cy="5117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040" tIns="49521" rIns="99040" bIns="49521" numCol="1" anchor="t" anchorCtr="0" compatLnSpc="1">
            <a:prstTxWarp prst="textNoShape">
              <a:avLst/>
            </a:prstTxWarp>
          </a:bodyPr>
          <a:lstStyle>
            <a:lvl1pPr>
              <a:defRPr sz="1300"/>
            </a:lvl1pPr>
          </a:lstStyle>
          <a:p>
            <a:endParaRPr lang="nb-NO" altLang="en-US"/>
          </a:p>
        </p:txBody>
      </p:sp>
      <p:sp>
        <p:nvSpPr>
          <p:cNvPr id="11981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22938" y="0"/>
            <a:ext cx="3076363" cy="5117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040" tIns="49521" rIns="99040" bIns="49521" numCol="1" anchor="t" anchorCtr="0" compatLnSpc="1">
            <a:prstTxWarp prst="textNoShape">
              <a:avLst/>
            </a:prstTxWarp>
          </a:bodyPr>
          <a:lstStyle>
            <a:lvl1pPr algn="r">
              <a:defRPr sz="1300"/>
            </a:lvl1pPr>
          </a:lstStyle>
          <a:p>
            <a:endParaRPr lang="nb-NO" altLang="en-US"/>
          </a:p>
        </p:txBody>
      </p:sp>
      <p:sp>
        <p:nvSpPr>
          <p:cNvPr id="11981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9722883"/>
            <a:ext cx="3076363" cy="5117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040" tIns="49521" rIns="99040" bIns="49521" numCol="1" anchor="b" anchorCtr="0" compatLnSpc="1">
            <a:prstTxWarp prst="textNoShape">
              <a:avLst/>
            </a:prstTxWarp>
          </a:bodyPr>
          <a:lstStyle>
            <a:lvl1pPr>
              <a:defRPr sz="1300"/>
            </a:lvl1pPr>
          </a:lstStyle>
          <a:p>
            <a:endParaRPr lang="nb-NO" altLang="en-US"/>
          </a:p>
        </p:txBody>
      </p:sp>
      <p:sp>
        <p:nvSpPr>
          <p:cNvPr id="11981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22938" y="9722883"/>
            <a:ext cx="3076363" cy="5117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040" tIns="49521" rIns="99040" bIns="49521" numCol="1" anchor="b" anchorCtr="0" compatLnSpc="1">
            <a:prstTxWarp prst="textNoShape">
              <a:avLst/>
            </a:prstTxWarp>
          </a:bodyPr>
          <a:lstStyle>
            <a:lvl1pPr algn="r">
              <a:defRPr sz="1300"/>
            </a:lvl1pPr>
          </a:lstStyle>
          <a:p>
            <a:fld id="{B7175273-0F1E-425C-94BD-89C5CE94172E}" type="slidenum">
              <a:rPr lang="nb-NO" altLang="en-US"/>
              <a:pPr/>
              <a:t>‹#›</a:t>
            </a:fld>
            <a:endParaRPr lang="nb-NO" altLang="en-US"/>
          </a:p>
        </p:txBody>
      </p:sp>
    </p:spTree>
    <p:extLst>
      <p:ext uri="{BB962C8B-B14F-4D97-AF65-F5344CB8AC3E}">
        <p14:creationId xmlns:p14="http://schemas.microsoft.com/office/powerpoint/2010/main" val="34781947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3076363" cy="5117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040" tIns="49521" rIns="99040" bIns="49521" numCol="1" anchor="t" anchorCtr="0" compatLnSpc="1">
            <a:prstTxWarp prst="textNoShape">
              <a:avLst/>
            </a:prstTxWarp>
          </a:bodyPr>
          <a:lstStyle>
            <a:lvl1pPr>
              <a:defRPr sz="1300"/>
            </a:lvl1pPr>
          </a:lstStyle>
          <a:p>
            <a:endParaRPr lang="nb-NO" altLang="en-US"/>
          </a:p>
        </p:txBody>
      </p:sp>
      <p:sp>
        <p:nvSpPr>
          <p:cNvPr id="9830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2938" y="0"/>
            <a:ext cx="3076363" cy="5117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040" tIns="49521" rIns="99040" bIns="49521" numCol="1" anchor="t" anchorCtr="0" compatLnSpc="1">
            <a:prstTxWarp prst="textNoShape">
              <a:avLst/>
            </a:prstTxWarp>
          </a:bodyPr>
          <a:lstStyle>
            <a:lvl1pPr algn="r">
              <a:defRPr sz="1300"/>
            </a:lvl1pPr>
          </a:lstStyle>
          <a:p>
            <a:endParaRPr lang="nb-NO" altLang="en-US"/>
          </a:p>
        </p:txBody>
      </p:sp>
      <p:sp>
        <p:nvSpPr>
          <p:cNvPr id="9830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92188" y="769938"/>
            <a:ext cx="5114925" cy="38354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9830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46575" y="4861442"/>
            <a:ext cx="5206153" cy="46055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040" tIns="49521" rIns="99040" bIns="4952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b-NO" altLang="en-US" smtClean="0"/>
              <a:t>Click to edit Master text styles</a:t>
            </a:r>
          </a:p>
          <a:p>
            <a:pPr lvl="1"/>
            <a:r>
              <a:rPr lang="nb-NO" altLang="en-US" smtClean="0"/>
              <a:t>Second level</a:t>
            </a:r>
          </a:p>
          <a:p>
            <a:pPr lvl="2"/>
            <a:r>
              <a:rPr lang="nb-NO" altLang="en-US" smtClean="0"/>
              <a:t>Third level</a:t>
            </a:r>
          </a:p>
          <a:p>
            <a:pPr lvl="3"/>
            <a:r>
              <a:rPr lang="nb-NO" altLang="en-US" smtClean="0"/>
              <a:t>Fourth level</a:t>
            </a:r>
          </a:p>
          <a:p>
            <a:pPr lvl="4"/>
            <a:r>
              <a:rPr lang="nb-NO" altLang="en-US" smtClean="0"/>
              <a:t>Fifth level</a:t>
            </a:r>
          </a:p>
        </p:txBody>
      </p:sp>
      <p:sp>
        <p:nvSpPr>
          <p:cNvPr id="9831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722883"/>
            <a:ext cx="3076363" cy="5117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040" tIns="49521" rIns="99040" bIns="49521" numCol="1" anchor="b" anchorCtr="0" compatLnSpc="1">
            <a:prstTxWarp prst="textNoShape">
              <a:avLst/>
            </a:prstTxWarp>
          </a:bodyPr>
          <a:lstStyle>
            <a:lvl1pPr>
              <a:defRPr sz="1300"/>
            </a:lvl1pPr>
          </a:lstStyle>
          <a:p>
            <a:endParaRPr lang="nb-NO" altLang="en-US"/>
          </a:p>
        </p:txBody>
      </p:sp>
      <p:sp>
        <p:nvSpPr>
          <p:cNvPr id="9831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2938" y="9722883"/>
            <a:ext cx="3076363" cy="5117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040" tIns="49521" rIns="99040" bIns="49521" numCol="1" anchor="b" anchorCtr="0" compatLnSpc="1">
            <a:prstTxWarp prst="textNoShape">
              <a:avLst/>
            </a:prstTxWarp>
          </a:bodyPr>
          <a:lstStyle>
            <a:lvl1pPr algn="r">
              <a:defRPr sz="1300"/>
            </a:lvl1pPr>
          </a:lstStyle>
          <a:p>
            <a:fld id="{EC6913F0-DFB8-4CEC-8982-139643909D30}" type="slidenum">
              <a:rPr lang="nb-NO" altLang="en-US"/>
              <a:pPr/>
              <a:t>‹#›</a:t>
            </a:fld>
            <a:endParaRPr lang="nb-NO" altLang="en-US"/>
          </a:p>
        </p:txBody>
      </p:sp>
    </p:spTree>
    <p:extLst>
      <p:ext uri="{BB962C8B-B14F-4D97-AF65-F5344CB8AC3E}">
        <p14:creationId xmlns:p14="http://schemas.microsoft.com/office/powerpoint/2010/main" val="36860035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  <a:prstGeom prst="rect">
            <a:avLst/>
          </a:prstGeom>
        </p:spPr>
        <p:txBody>
          <a:bodyPr/>
          <a:lstStyle>
            <a:lvl1pPr>
              <a:defRPr sz="2800" b="1">
                <a:solidFill>
                  <a:schemeClr val="accent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980728"/>
            <a:ext cx="8229600" cy="5472608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cxnSp>
        <p:nvCxnSpPr>
          <p:cNvPr id="5" name="Straight Connector 4"/>
          <p:cNvCxnSpPr/>
          <p:nvPr userDrawn="1"/>
        </p:nvCxnSpPr>
        <p:spPr bwMode="auto">
          <a:xfrm>
            <a:off x="467544" y="836712"/>
            <a:ext cx="8208912" cy="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14735158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  <a:prstGeom prst="rect">
            <a:avLst/>
          </a:prstGeom>
        </p:spPr>
        <p:txBody>
          <a:bodyPr/>
          <a:lstStyle>
            <a:lvl1pPr>
              <a:defRPr sz="2800" b="1">
                <a:solidFill>
                  <a:schemeClr val="accent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980728"/>
            <a:ext cx="4038600" cy="54006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980728"/>
            <a:ext cx="4038600" cy="54006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cxnSp>
        <p:nvCxnSpPr>
          <p:cNvPr id="5" name="Straight Connector 4"/>
          <p:cNvCxnSpPr/>
          <p:nvPr userDrawn="1"/>
        </p:nvCxnSpPr>
        <p:spPr bwMode="auto">
          <a:xfrm>
            <a:off x="467544" y="836712"/>
            <a:ext cx="8208912" cy="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41493173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  <a:prstGeom prst="rect">
            <a:avLst/>
          </a:prstGeom>
        </p:spPr>
        <p:txBody>
          <a:bodyPr/>
          <a:lstStyle>
            <a:lvl1pPr>
              <a:defRPr sz="2800" b="1">
                <a:solidFill>
                  <a:schemeClr val="accent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cxnSp>
        <p:nvCxnSpPr>
          <p:cNvPr id="3" name="Straight Connector 2"/>
          <p:cNvCxnSpPr/>
          <p:nvPr userDrawn="1"/>
        </p:nvCxnSpPr>
        <p:spPr bwMode="auto">
          <a:xfrm>
            <a:off x="467544" y="836712"/>
            <a:ext cx="8208912" cy="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5442076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412713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39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9075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43350"/>
            <a:ext cx="4038600" cy="219075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218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6553200" y="6243638"/>
            <a:ext cx="21336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AA801C-046D-4952-B606-C0363F3E51A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Rectangle 219"/>
          <p:cNvSpPr>
            <a:spLocks noGrp="1" noChangeArrowheads="1"/>
          </p:cNvSpPr>
          <p:nvPr>
            <p:ph type="dt" sz="half" idx="11"/>
          </p:nvPr>
        </p:nvSpPr>
        <p:spPr>
          <a:xfrm>
            <a:off x="457200" y="6243638"/>
            <a:ext cx="21336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220"/>
          <p:cNvSpPr>
            <a:spLocks noGrp="1" noChangeArrowheads="1"/>
          </p:cNvSpPr>
          <p:nvPr>
            <p:ph type="ftr" sz="quarter" idx="12"/>
          </p:nvPr>
        </p:nvSpPr>
        <p:spPr>
          <a:xfrm>
            <a:off x="3124200" y="6243638"/>
            <a:ext cx="28956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2943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55077" y="609600"/>
            <a:ext cx="7174523" cy="69215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nb-NO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1055077" y="1447800"/>
            <a:ext cx="7174523" cy="4876800"/>
          </a:xfrm>
          <a:prstGeom prst="rect">
            <a:avLst/>
          </a:prstGeom>
        </p:spPr>
        <p:txBody>
          <a:bodyPr/>
          <a:lstStyle/>
          <a:p>
            <a:pPr lvl="0"/>
            <a:endParaRPr lang="nb-NO" noProof="0"/>
          </a:p>
        </p:txBody>
      </p:sp>
    </p:spTree>
    <p:extLst>
      <p:ext uri="{BB962C8B-B14F-4D97-AF65-F5344CB8AC3E}">
        <p14:creationId xmlns:p14="http://schemas.microsoft.com/office/powerpoint/2010/main" val="13098670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hart">
  <p:cSld name="Title, Text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55077" y="609600"/>
            <a:ext cx="7174523" cy="69215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nb-NO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055077" y="1447800"/>
            <a:ext cx="3516923" cy="48768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b-NO"/>
          </a:p>
        </p:txBody>
      </p:sp>
      <p:sp>
        <p:nvSpPr>
          <p:cNvPr id="4" name="Chart Placeholder 3"/>
          <p:cNvSpPr>
            <a:spLocks noGrp="1"/>
          </p:cNvSpPr>
          <p:nvPr>
            <p:ph type="chart" sz="half" idx="2"/>
          </p:nvPr>
        </p:nvSpPr>
        <p:spPr>
          <a:xfrm>
            <a:off x="4712677" y="1447800"/>
            <a:ext cx="3516923" cy="4876800"/>
          </a:xfrm>
          <a:prstGeom prst="rect">
            <a:avLst/>
          </a:prstGeom>
        </p:spPr>
        <p:txBody>
          <a:bodyPr/>
          <a:lstStyle/>
          <a:p>
            <a:pPr lvl="0"/>
            <a:endParaRPr lang="nb-NO" noProof="0"/>
          </a:p>
        </p:txBody>
      </p:sp>
    </p:spTree>
    <p:extLst>
      <p:ext uri="{BB962C8B-B14F-4D97-AF65-F5344CB8AC3E}">
        <p14:creationId xmlns:p14="http://schemas.microsoft.com/office/powerpoint/2010/main" val="10317678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1339" y="549275"/>
            <a:ext cx="8241323" cy="719138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nb-NO"/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451338" y="1412876"/>
            <a:ext cx="4050323" cy="4824413"/>
          </a:xfrm>
          <a:prstGeom prst="rect">
            <a:avLst/>
          </a:prstGeom>
        </p:spPr>
        <p:txBody>
          <a:bodyPr/>
          <a:lstStyle/>
          <a:p>
            <a:pPr lvl="0"/>
            <a:endParaRPr lang="nb-NO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2339" y="1412876"/>
            <a:ext cx="4050323" cy="482441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8618253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1339" y="549275"/>
            <a:ext cx="8241323" cy="719138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nb-NO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1339" y="1412876"/>
            <a:ext cx="4050323" cy="482441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b-NO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2339" y="1412876"/>
            <a:ext cx="4050323" cy="233521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b-NO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2339" y="3900488"/>
            <a:ext cx="4050323" cy="23368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42774748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jpe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50" name="Picture 26" descr="&#10;stripe.jpg                                                     004659C1hd                             BCDAEE2C:"/>
          <p:cNvPicPr>
            <a:picLocks noChangeAspect="1" noChangeArrowheads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515100"/>
            <a:ext cx="9145588" cy="342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51" name="Rectangle 27"/>
          <p:cNvSpPr>
            <a:spLocks noChangeArrowheads="1"/>
          </p:cNvSpPr>
          <p:nvPr userDrawn="1"/>
        </p:nvSpPr>
        <p:spPr bwMode="auto">
          <a:xfrm>
            <a:off x="815975" y="990600"/>
            <a:ext cx="6956425" cy="99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 sz="4400">
                <a:solidFill>
                  <a:schemeClr val="tx2"/>
                </a:solidFill>
                <a:latin typeface="Arial" charset="0"/>
              </a:defRPr>
            </a:lvl1pPr>
            <a:lvl2pPr>
              <a:defRPr sz="4400">
                <a:solidFill>
                  <a:schemeClr val="tx2"/>
                </a:solidFill>
                <a:latin typeface="Arial" charset="0"/>
              </a:defRPr>
            </a:lvl2pPr>
            <a:lvl3pPr>
              <a:defRPr sz="4400">
                <a:solidFill>
                  <a:schemeClr val="tx2"/>
                </a:solidFill>
                <a:latin typeface="Arial" charset="0"/>
              </a:defRPr>
            </a:lvl3pPr>
            <a:lvl4pPr>
              <a:defRPr sz="4400">
                <a:solidFill>
                  <a:schemeClr val="tx2"/>
                </a:solidFill>
                <a:latin typeface="Arial" charset="0"/>
              </a:defRPr>
            </a:lvl4pPr>
            <a:lvl5pPr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052" name="Rectangle 28"/>
          <p:cNvSpPr>
            <a:spLocks noChangeArrowheads="1"/>
          </p:cNvSpPr>
          <p:nvPr userDrawn="1"/>
        </p:nvSpPr>
        <p:spPr bwMode="auto">
          <a:xfrm>
            <a:off x="838200" y="2057400"/>
            <a:ext cx="6858000" cy="304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altLang="en-US" sz="1600">
              <a:latin typeface="Arial" charset="0"/>
            </a:endParaRPr>
          </a:p>
        </p:txBody>
      </p:sp>
      <p:sp>
        <p:nvSpPr>
          <p:cNvPr id="1053" name="Text Box 29"/>
          <p:cNvSpPr txBox="1">
            <a:spLocks noChangeArrowheads="1"/>
          </p:cNvSpPr>
          <p:nvPr userDrawn="1"/>
        </p:nvSpPr>
        <p:spPr bwMode="auto">
          <a:xfrm>
            <a:off x="198438" y="6519863"/>
            <a:ext cx="4374356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en-US" sz="1100" noProof="0" dirty="0" smtClean="0">
                <a:solidFill>
                  <a:schemeClr val="bg1"/>
                </a:solidFill>
                <a:latin typeface="Arial" charset="0"/>
              </a:rPr>
              <a:t>(C) Traffic Engineering Research Centre</a:t>
            </a:r>
            <a:endParaRPr lang="en-US" altLang="en-US" sz="1100" noProof="0" dirty="0">
              <a:solidFill>
                <a:schemeClr val="bg1"/>
              </a:solidFill>
              <a:latin typeface="Arial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2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60" r:id="rId8"/>
    <p:sldLayoutId id="2147483661" r:id="rId9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52" grpId="0" autoUpdateAnimBg="0"/>
      <p:bldP spid="1052" grpId="1" autoUpdateAnimBg="0"/>
      <p:bldP spid="1052" grpId="2" autoUpdateAnimBg="0"/>
      <p:bldP spid="1052" grpId="3" autoUpdateAnimBg="0"/>
    </p:bldLst>
  </p:timing>
  <p:txStyles>
    <p:titleStyle>
      <a:lvl1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hyperlink" Target="mailto:arvid.aakre@ntnu.no" TargetMode="Externa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hyperlink" Target="https://www.youtube.com/watch?v=XCEBpgEv_QQ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g"/><Relationship Id="rId4" Type="http://schemas.openxmlformats.org/officeDocument/2006/relationships/hyperlink" Target="https://www.youtube.com/watch?v=SYbceSqk_Mk" TargetMode="Externa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angle 3"/>
          <p:cNvSpPr>
            <a:spLocks noChangeArrowheads="1"/>
          </p:cNvSpPr>
          <p:nvPr/>
        </p:nvSpPr>
        <p:spPr bwMode="auto">
          <a:xfrm>
            <a:off x="755576" y="1916832"/>
            <a:ext cx="7730306" cy="41044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algn="ctr">
              <a:spcBef>
                <a:spcPct val="20000"/>
              </a:spcBef>
              <a:defRPr sz="3200">
                <a:solidFill>
                  <a:schemeClr val="tx1"/>
                </a:solidFill>
                <a:latin typeface="Arial" charset="0"/>
              </a:defRPr>
            </a:lvl1pPr>
            <a:lvl2pPr marL="768350" indent="-285750" algn="ctr">
              <a:spcBef>
                <a:spcPct val="20000"/>
              </a:spcBef>
              <a:defRPr sz="2800">
                <a:solidFill>
                  <a:schemeClr val="tx1"/>
                </a:solidFill>
                <a:latin typeface="Arial" charset="0"/>
              </a:defRPr>
            </a:lvl2pPr>
            <a:lvl3pPr marL="1187450" indent="-228600" algn="ctr">
              <a:spcBef>
                <a:spcPct val="20000"/>
              </a:spcBef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6550" indent="-228600" algn="ctr">
              <a:spcBef>
                <a:spcPct val="20000"/>
              </a:spcBef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ctr">
              <a:spcBef>
                <a:spcPct val="20000"/>
              </a:spcBef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eaLnBrk="1" hangingPunct="1"/>
            <a:r>
              <a:rPr lang="en-US" altLang="en-US" sz="2800" b="1" dirty="0" smtClean="0">
                <a:solidFill>
                  <a:schemeClr val="accent2"/>
                </a:solidFill>
              </a:rPr>
              <a:t>Managed motorways</a:t>
            </a:r>
          </a:p>
          <a:p>
            <a:pPr algn="l" eaLnBrk="1" hangingPunct="1"/>
            <a:r>
              <a:rPr lang="en-US" altLang="en-US" sz="1800" b="1" dirty="0" smtClean="0"/>
              <a:t/>
            </a:r>
            <a:br>
              <a:rPr lang="en-US" altLang="en-US" sz="1800" b="1" dirty="0" smtClean="0"/>
            </a:br>
            <a:r>
              <a:rPr lang="en-US" altLang="en-US" sz="1800" b="1" dirty="0" smtClean="0"/>
              <a:t>Seminar Traffic Management and Control</a:t>
            </a:r>
          </a:p>
          <a:p>
            <a:pPr algn="l" eaLnBrk="1" hangingPunct="1"/>
            <a:r>
              <a:rPr lang="en-US" altLang="en-US" sz="1800" b="1" dirty="0" smtClean="0"/>
              <a:t>June 8</a:t>
            </a:r>
            <a:r>
              <a:rPr lang="en-US" altLang="en-US" sz="1800" b="1" baseline="30000" dirty="0" smtClean="0"/>
              <a:t>th</a:t>
            </a:r>
            <a:r>
              <a:rPr lang="en-US" altLang="en-US" sz="1800" b="1" dirty="0" smtClean="0"/>
              <a:t> 2017, Thon Hotel Bristol, Oslo</a:t>
            </a:r>
            <a:endParaRPr lang="en-US" altLang="en-US" sz="1800" dirty="0" smtClean="0"/>
          </a:p>
          <a:p>
            <a:pPr algn="l" eaLnBrk="1" hangingPunct="1"/>
            <a:endParaRPr lang="en-US" altLang="en-US" sz="1800" dirty="0" smtClean="0"/>
          </a:p>
          <a:p>
            <a:pPr algn="l" eaLnBrk="1" hangingPunct="1"/>
            <a:r>
              <a:rPr lang="en-US" altLang="en-US" sz="2000" b="1" dirty="0" smtClean="0"/>
              <a:t>Arvid Aakre</a:t>
            </a:r>
          </a:p>
          <a:p>
            <a:pPr algn="l" eaLnBrk="1" hangingPunct="1"/>
            <a:r>
              <a:rPr lang="en-US" altLang="en-US" sz="1800" dirty="0" smtClean="0"/>
              <a:t>Traffic Engineering Research Centre</a:t>
            </a:r>
          </a:p>
          <a:p>
            <a:pPr algn="l" eaLnBrk="1" hangingPunct="1"/>
            <a:r>
              <a:rPr lang="en-US" altLang="en-US" sz="1800" dirty="0" smtClean="0"/>
              <a:t>Department of Civil and Environmental Engineering, NTNU</a:t>
            </a:r>
          </a:p>
          <a:p>
            <a:pPr algn="l" eaLnBrk="1" hangingPunct="1"/>
            <a:r>
              <a:rPr lang="en-US" altLang="en-US" sz="1800" i="1" dirty="0" smtClean="0">
                <a:solidFill>
                  <a:schemeClr val="accent4"/>
                </a:solidFill>
              </a:rPr>
              <a:t>E-mail: arvid.aakre@ntnu.no </a:t>
            </a:r>
            <a:endParaRPr lang="en-US" altLang="en-US" sz="1800" i="1" dirty="0">
              <a:solidFill>
                <a:schemeClr val="accent4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8144" y="588628"/>
            <a:ext cx="2689746" cy="1201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 err="1" smtClean="0"/>
              <a:t>Factors</a:t>
            </a:r>
            <a:r>
              <a:rPr lang="nb-NO" dirty="0"/>
              <a:t> </a:t>
            </a:r>
            <a:r>
              <a:rPr lang="nb-NO" dirty="0" err="1" smtClean="0"/>
              <a:t>impacting</a:t>
            </a:r>
            <a:r>
              <a:rPr lang="nb-NO" dirty="0" smtClean="0"/>
              <a:t> </a:t>
            </a:r>
            <a:r>
              <a:rPr lang="nb-NO" dirty="0" err="1" smtClean="0"/>
              <a:t>on</a:t>
            </a:r>
            <a:r>
              <a:rPr lang="nb-NO" dirty="0" smtClean="0"/>
              <a:t> </a:t>
            </a:r>
            <a:r>
              <a:rPr lang="nb-NO" dirty="0" err="1" smtClean="0"/>
              <a:t>capacity</a:t>
            </a:r>
            <a:endParaRPr lang="nb-NO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GB" sz="1800" dirty="0" smtClean="0"/>
              <a:t>Cross section</a:t>
            </a:r>
          </a:p>
          <a:p>
            <a:pPr lvl="1"/>
            <a:r>
              <a:rPr lang="en-GB" sz="1800" dirty="0" smtClean="0"/>
              <a:t>Lane and shoulder width</a:t>
            </a:r>
          </a:p>
          <a:p>
            <a:pPr lvl="1"/>
            <a:r>
              <a:rPr lang="en-GB" sz="1800" dirty="0" smtClean="0"/>
              <a:t>Visibility</a:t>
            </a:r>
          </a:p>
          <a:p>
            <a:r>
              <a:rPr lang="en-GB" sz="1800" dirty="0" smtClean="0"/>
              <a:t>Alignment</a:t>
            </a:r>
          </a:p>
          <a:p>
            <a:pPr lvl="1"/>
            <a:r>
              <a:rPr lang="en-GB" sz="1800" dirty="0" smtClean="0"/>
              <a:t>Gradient</a:t>
            </a:r>
          </a:p>
          <a:p>
            <a:pPr lvl="1"/>
            <a:r>
              <a:rPr lang="en-GB" sz="1800" dirty="0" smtClean="0"/>
              <a:t>Curvature</a:t>
            </a:r>
          </a:p>
          <a:p>
            <a:pPr lvl="1"/>
            <a:r>
              <a:rPr lang="en-GB" sz="1800" dirty="0" smtClean="0"/>
              <a:t>Sags and crests</a:t>
            </a:r>
          </a:p>
          <a:p>
            <a:r>
              <a:rPr lang="en-GB" sz="1800" dirty="0" smtClean="0"/>
              <a:t>Traffic</a:t>
            </a:r>
          </a:p>
          <a:p>
            <a:pPr lvl="1"/>
            <a:r>
              <a:rPr lang="en-GB" sz="1800" dirty="0" smtClean="0"/>
              <a:t>Vehicle type distribution</a:t>
            </a:r>
          </a:p>
          <a:p>
            <a:r>
              <a:rPr lang="en-GB" sz="1800" dirty="0" smtClean="0"/>
              <a:t>Location</a:t>
            </a:r>
          </a:p>
          <a:p>
            <a:pPr lvl="1"/>
            <a:r>
              <a:rPr lang="en-GB" sz="1800" dirty="0" smtClean="0"/>
              <a:t>Share of commuters</a:t>
            </a:r>
          </a:p>
          <a:p>
            <a:r>
              <a:rPr lang="en-GB" sz="1800" dirty="0" smtClean="0"/>
              <a:t>Other</a:t>
            </a:r>
          </a:p>
          <a:p>
            <a:pPr lvl="1"/>
            <a:r>
              <a:rPr lang="en-GB" sz="1800" dirty="0" smtClean="0"/>
              <a:t>Merge, diverge, weaving</a:t>
            </a:r>
          </a:p>
          <a:p>
            <a:pPr lvl="1"/>
            <a:r>
              <a:rPr lang="en-GB" sz="1800" dirty="0" smtClean="0"/>
              <a:t>Auxiliary lanes</a:t>
            </a:r>
          </a:p>
          <a:p>
            <a:pPr lvl="1"/>
            <a:r>
              <a:rPr lang="en-GB" sz="1800" dirty="0" smtClean="0"/>
              <a:t>Acceleration, deceleration lanes</a:t>
            </a:r>
            <a:endParaRPr lang="en-GB" sz="180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GB" sz="1800" dirty="0" smtClean="0"/>
              <a:t>Traffic management</a:t>
            </a:r>
          </a:p>
          <a:p>
            <a:r>
              <a:rPr lang="en-GB" sz="1800" dirty="0" smtClean="0"/>
              <a:t>Ramp metering</a:t>
            </a:r>
          </a:p>
          <a:p>
            <a:r>
              <a:rPr lang="en-GB" sz="1800" dirty="0" smtClean="0"/>
              <a:t>Maintenance</a:t>
            </a:r>
          </a:p>
          <a:p>
            <a:r>
              <a:rPr lang="en-GB" sz="1800" dirty="0" smtClean="0"/>
              <a:t>Work zones</a:t>
            </a:r>
          </a:p>
          <a:p>
            <a:r>
              <a:rPr lang="en-GB" sz="1800" dirty="0" smtClean="0"/>
              <a:t>Enforcement regime</a:t>
            </a:r>
          </a:p>
          <a:p>
            <a:r>
              <a:rPr lang="en-GB" sz="1800" dirty="0" smtClean="0"/>
              <a:t>Driver behaviour</a:t>
            </a:r>
          </a:p>
          <a:p>
            <a:pPr lvl="1"/>
            <a:r>
              <a:rPr lang="en-GB" sz="1800" dirty="0" smtClean="0"/>
              <a:t>Headways</a:t>
            </a:r>
          </a:p>
          <a:p>
            <a:pPr lvl="1"/>
            <a:r>
              <a:rPr lang="en-GB" sz="1800" dirty="0" smtClean="0"/>
              <a:t>Braking</a:t>
            </a:r>
          </a:p>
          <a:p>
            <a:pPr lvl="1"/>
            <a:r>
              <a:rPr lang="en-GB" sz="1800" dirty="0" smtClean="0"/>
              <a:t>Lane changing activity</a:t>
            </a:r>
          </a:p>
          <a:p>
            <a:pPr lvl="1"/>
            <a:r>
              <a:rPr lang="en-GB" sz="1800" dirty="0" smtClean="0"/>
              <a:t>Compliance with road rules</a:t>
            </a:r>
            <a:endParaRPr lang="en-GB" sz="1800" dirty="0"/>
          </a:p>
        </p:txBody>
      </p:sp>
    </p:spTree>
    <p:extLst>
      <p:ext uri="{BB962C8B-B14F-4D97-AF65-F5344CB8AC3E}">
        <p14:creationId xmlns:p14="http://schemas.microsoft.com/office/powerpoint/2010/main" val="353122565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 smtClean="0"/>
              <a:t>Productivity</a:t>
            </a:r>
            <a:endParaRPr lang="nb-NO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980728"/>
            <a:ext cx="8229600" cy="3744416"/>
          </a:xfrm>
        </p:spPr>
        <p:txBody>
          <a:bodyPr/>
          <a:lstStyle/>
          <a:p>
            <a:r>
              <a:rPr lang="en-GB" sz="1800" dirty="0" smtClean="0"/>
              <a:t>Productivity is defined as the </a:t>
            </a:r>
            <a:r>
              <a:rPr lang="en-GB" sz="1800" b="1" dirty="0" smtClean="0"/>
              <a:t>product of traffic speed and traffic flow</a:t>
            </a:r>
            <a:r>
              <a:rPr lang="en-GB" sz="1800" dirty="0" smtClean="0"/>
              <a:t/>
            </a:r>
            <a:br>
              <a:rPr lang="en-GB" sz="1800" dirty="0" smtClean="0"/>
            </a:br>
            <a:endParaRPr lang="en-GB" sz="1800" dirty="0" smtClean="0"/>
          </a:p>
          <a:p>
            <a:r>
              <a:rPr lang="en-GB" sz="1800" dirty="0" smtClean="0"/>
              <a:t>Unit is </a:t>
            </a:r>
            <a:r>
              <a:rPr lang="en-GB" sz="1800" b="1" dirty="0" smtClean="0"/>
              <a:t>vehicle-</a:t>
            </a:r>
            <a:r>
              <a:rPr lang="en-GB" sz="1800" b="1" dirty="0" err="1" smtClean="0"/>
              <a:t>kilometers</a:t>
            </a:r>
            <a:r>
              <a:rPr lang="en-GB" sz="1800" b="1" dirty="0" smtClean="0"/>
              <a:t> travelled on a road segment per time unit</a:t>
            </a:r>
            <a:r>
              <a:rPr lang="en-GB" sz="1800" dirty="0" smtClean="0"/>
              <a:t/>
            </a:r>
            <a:br>
              <a:rPr lang="en-GB" sz="1800" dirty="0" smtClean="0"/>
            </a:br>
            <a:endParaRPr lang="en-GB" sz="1800" dirty="0" smtClean="0"/>
          </a:p>
          <a:p>
            <a:r>
              <a:rPr lang="en-GB" sz="1800" dirty="0" smtClean="0"/>
              <a:t>High productivity is achieved when both traffic flow and traffic speed are maintained near maximum values</a:t>
            </a:r>
            <a:br>
              <a:rPr lang="en-GB" sz="1800" dirty="0" smtClean="0"/>
            </a:br>
            <a:endParaRPr lang="en-GB" sz="1800" dirty="0" smtClean="0"/>
          </a:p>
          <a:p>
            <a:r>
              <a:rPr lang="en-GB" sz="1800" dirty="0" smtClean="0"/>
              <a:t>Efficient energy use align closely with the point where the motorway operates at maximum productivity</a:t>
            </a:r>
            <a:br>
              <a:rPr lang="en-GB" sz="1800" dirty="0" smtClean="0"/>
            </a:br>
            <a:endParaRPr lang="en-GB" sz="1800" dirty="0" smtClean="0"/>
          </a:p>
          <a:p>
            <a:r>
              <a:rPr lang="en-GB" sz="1800" dirty="0" smtClean="0"/>
              <a:t>Productivity is a  good measure for efficiency, safety as well as environmental conditions</a:t>
            </a:r>
            <a:endParaRPr lang="en-GB" sz="1800" dirty="0"/>
          </a:p>
        </p:txBody>
      </p:sp>
    </p:spTree>
    <p:extLst>
      <p:ext uri="{BB962C8B-B14F-4D97-AF65-F5344CB8AC3E}">
        <p14:creationId xmlns:p14="http://schemas.microsoft.com/office/powerpoint/2010/main" val="358198904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 err="1" smtClean="0"/>
              <a:t>Measurements</a:t>
            </a:r>
            <a:endParaRPr lang="nb-NO" dirty="0"/>
          </a:p>
        </p:txBody>
      </p:sp>
      <p:pic>
        <p:nvPicPr>
          <p:cNvPr id="11" name="Content Placeholder 10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539" y="980728"/>
            <a:ext cx="8306858" cy="2736304"/>
          </a:xfrm>
        </p:spPr>
      </p:pic>
      <p:sp>
        <p:nvSpPr>
          <p:cNvPr id="10" name="Content Placeholder 9"/>
          <p:cNvSpPr>
            <a:spLocks noGrp="1"/>
          </p:cNvSpPr>
          <p:nvPr>
            <p:ph sz="half" idx="2"/>
          </p:nvPr>
        </p:nvSpPr>
        <p:spPr>
          <a:xfrm>
            <a:off x="457200" y="4077072"/>
            <a:ext cx="8229600" cy="1872208"/>
          </a:xfrm>
        </p:spPr>
        <p:txBody>
          <a:bodyPr/>
          <a:lstStyle/>
          <a:p>
            <a:r>
              <a:rPr lang="en-GB" sz="1800" dirty="0" smtClean="0"/>
              <a:t>Please remember, a flow rate of 1800 </a:t>
            </a:r>
            <a:r>
              <a:rPr lang="en-GB" sz="1800" dirty="0" err="1" smtClean="0"/>
              <a:t>veh</a:t>
            </a:r>
            <a:r>
              <a:rPr lang="en-GB" sz="1800" dirty="0" smtClean="0"/>
              <a:t>/hour means:</a:t>
            </a:r>
          </a:p>
          <a:p>
            <a:pPr lvl="1"/>
            <a:r>
              <a:rPr lang="en-GB" sz="1800" dirty="0" smtClean="0"/>
              <a:t>an average time headway (front-front) of 2 seconds</a:t>
            </a:r>
          </a:p>
          <a:p>
            <a:pPr lvl="1"/>
            <a:r>
              <a:rPr lang="en-GB" sz="1800" dirty="0" smtClean="0"/>
              <a:t>An average time gap (front-back) of about 1.8 sec</a:t>
            </a:r>
            <a:br>
              <a:rPr lang="en-GB" sz="1800" dirty="0" smtClean="0"/>
            </a:br>
            <a:r>
              <a:rPr lang="en-GB" sz="1800" dirty="0" smtClean="0"/>
              <a:t>(depending on speed and vehicle length)</a:t>
            </a:r>
            <a:endParaRPr lang="en-GB" sz="1800" dirty="0"/>
          </a:p>
        </p:txBody>
      </p:sp>
    </p:spTree>
    <p:extLst>
      <p:ext uri="{BB962C8B-B14F-4D97-AF65-F5344CB8AC3E}">
        <p14:creationId xmlns:p14="http://schemas.microsoft.com/office/powerpoint/2010/main" val="208200916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 err="1" smtClean="0"/>
              <a:t>Measurements</a:t>
            </a:r>
            <a:endParaRPr lang="nb-NO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052736"/>
            <a:ext cx="8229600" cy="2134532"/>
          </a:xfrm>
        </p:spPr>
      </p:pic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35829" y="5759762"/>
            <a:ext cx="8011546" cy="648072"/>
          </a:xfrm>
        </p:spPr>
        <p:txBody>
          <a:bodyPr/>
          <a:lstStyle/>
          <a:p>
            <a:r>
              <a:rPr lang="en-GB" sz="1600" dirty="0" smtClean="0"/>
              <a:t>No interaction between sections; elimination of downstream bottlenecks (above)</a:t>
            </a:r>
          </a:p>
          <a:p>
            <a:r>
              <a:rPr lang="en-GB" sz="1600" dirty="0" smtClean="0"/>
              <a:t>Interaction between sections, no elimination of downstream bottlenecks (below)</a:t>
            </a:r>
            <a:endParaRPr lang="en-GB" sz="16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117" y="3310782"/>
            <a:ext cx="8147248" cy="24285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446832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 err="1" smtClean="0"/>
              <a:t>Recommended</a:t>
            </a:r>
            <a:r>
              <a:rPr lang="nb-NO" dirty="0" smtClean="0"/>
              <a:t> </a:t>
            </a:r>
            <a:r>
              <a:rPr lang="nb-NO" dirty="0" err="1" smtClean="0"/>
              <a:t>values</a:t>
            </a:r>
            <a:r>
              <a:rPr lang="nb-NO" dirty="0" smtClean="0"/>
              <a:t> for design</a:t>
            </a:r>
            <a:endParaRPr lang="nb-NO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180" y="980728"/>
            <a:ext cx="8244620" cy="2432320"/>
          </a:xfrm>
        </p:spPr>
      </p:pic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>
          <a:xfrm>
            <a:off x="491706" y="3645024"/>
            <a:ext cx="8147248" cy="2592288"/>
          </a:xfrm>
        </p:spPr>
        <p:txBody>
          <a:bodyPr/>
          <a:lstStyle/>
          <a:p>
            <a:r>
              <a:rPr lang="en-GB" sz="1800" dirty="0" smtClean="0"/>
              <a:t>Design values are typical about 90% of observed capacity</a:t>
            </a:r>
            <a:br>
              <a:rPr lang="en-GB" sz="1800" dirty="0" smtClean="0"/>
            </a:br>
            <a:endParaRPr lang="en-GB" sz="1800" dirty="0" smtClean="0"/>
          </a:p>
          <a:p>
            <a:r>
              <a:rPr lang="en-GB" sz="1800" dirty="0" smtClean="0"/>
              <a:t>See also more complex theoretical methods and models</a:t>
            </a:r>
            <a:endParaRPr lang="en-GB" sz="1800" dirty="0"/>
          </a:p>
        </p:txBody>
      </p:sp>
    </p:spTree>
    <p:extLst>
      <p:ext uri="{BB962C8B-B14F-4D97-AF65-F5344CB8AC3E}">
        <p14:creationId xmlns:p14="http://schemas.microsoft.com/office/powerpoint/2010/main" val="299465335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/>
              <a:t>Managed motorway – probability for breakdown</a:t>
            </a:r>
            <a:endParaRPr lang="nb-NO" sz="2400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576" y="981074"/>
            <a:ext cx="7329020" cy="5184230"/>
          </a:xfrm>
        </p:spPr>
      </p:pic>
    </p:spTree>
    <p:extLst>
      <p:ext uri="{BB962C8B-B14F-4D97-AF65-F5344CB8AC3E}">
        <p14:creationId xmlns:p14="http://schemas.microsoft.com/office/powerpoint/2010/main" val="54406896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z="2400" dirty="0" err="1"/>
              <a:t>Managed</a:t>
            </a:r>
            <a:r>
              <a:rPr lang="nb-NO" sz="2400" dirty="0"/>
              <a:t> </a:t>
            </a:r>
            <a:r>
              <a:rPr lang="nb-NO" sz="2400" dirty="0" err="1"/>
              <a:t>motorway</a:t>
            </a:r>
            <a:r>
              <a:rPr lang="nb-NO" sz="2400" dirty="0"/>
              <a:t> </a:t>
            </a:r>
            <a:r>
              <a:rPr lang="nb-NO" sz="2400" dirty="0" smtClean="0"/>
              <a:t>– </a:t>
            </a:r>
            <a:r>
              <a:rPr lang="nb-NO" sz="2400" dirty="0" err="1" smtClean="0"/>
              <a:t>probability</a:t>
            </a:r>
            <a:r>
              <a:rPr lang="nb-NO" sz="2400" dirty="0" smtClean="0"/>
              <a:t> for breakdown</a:t>
            </a:r>
            <a:endParaRPr lang="nb-NO" sz="2400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908720"/>
            <a:ext cx="7551225" cy="5400675"/>
          </a:xfrm>
        </p:spPr>
      </p:pic>
    </p:spTree>
    <p:extLst>
      <p:ext uri="{BB962C8B-B14F-4D97-AF65-F5344CB8AC3E}">
        <p14:creationId xmlns:p14="http://schemas.microsoft.com/office/powerpoint/2010/main" val="171774998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z="2400" dirty="0" smtClean="0"/>
              <a:t>Design </a:t>
            </a:r>
            <a:r>
              <a:rPr lang="nb-NO" sz="2400" dirty="0" err="1" smtClean="0"/>
              <a:t>of</a:t>
            </a:r>
            <a:r>
              <a:rPr lang="nb-NO" sz="2400" dirty="0" smtClean="0"/>
              <a:t> </a:t>
            </a:r>
            <a:r>
              <a:rPr lang="nb-NO" sz="2400" dirty="0" err="1" smtClean="0"/>
              <a:t>unmanaged</a:t>
            </a:r>
            <a:r>
              <a:rPr lang="nb-NO" sz="2400" dirty="0" smtClean="0"/>
              <a:t> and </a:t>
            </a:r>
            <a:r>
              <a:rPr lang="nb-NO" sz="2400" dirty="0" err="1" smtClean="0"/>
              <a:t>managed</a:t>
            </a:r>
            <a:r>
              <a:rPr lang="nb-NO" sz="2400" dirty="0" smtClean="0"/>
              <a:t> </a:t>
            </a:r>
            <a:r>
              <a:rPr lang="nb-NO" sz="2400" dirty="0" err="1" smtClean="0"/>
              <a:t>motorways</a:t>
            </a:r>
            <a:endParaRPr lang="nb-NO" sz="2400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3335" y="1015026"/>
            <a:ext cx="8271177" cy="2016224"/>
          </a:xfrm>
        </p:spPr>
      </p:pic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400" y="5570071"/>
            <a:ext cx="8071048" cy="720080"/>
          </a:xfrm>
        </p:spPr>
        <p:txBody>
          <a:bodyPr/>
          <a:lstStyle/>
          <a:p>
            <a:r>
              <a:rPr lang="en-GB" dirty="0" smtClean="0"/>
              <a:t>Design of unmanaged motorways (above)</a:t>
            </a:r>
          </a:p>
          <a:p>
            <a:r>
              <a:rPr lang="en-GB" dirty="0" smtClean="0"/>
              <a:t>Design of managed motorways (below)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7670" y="3031250"/>
            <a:ext cx="8242506" cy="24325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65802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 err="1" smtClean="0"/>
              <a:t>Future</a:t>
            </a:r>
            <a:r>
              <a:rPr lang="nb-NO" dirty="0" smtClean="0"/>
              <a:t> </a:t>
            </a:r>
            <a:r>
              <a:rPr lang="nb-NO" dirty="0" err="1" smtClean="0"/>
              <a:t>work</a:t>
            </a:r>
            <a:r>
              <a:rPr lang="nb-NO" dirty="0" smtClean="0"/>
              <a:t> and </a:t>
            </a:r>
            <a:r>
              <a:rPr lang="nb-NO" dirty="0" err="1" smtClean="0"/>
              <a:t>investigations</a:t>
            </a:r>
            <a:endParaRPr lang="nb-NO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Merging, diverging and </a:t>
            </a:r>
            <a:r>
              <a:rPr lang="en-GB" dirty="0" smtClean="0"/>
              <a:t>weaving</a:t>
            </a:r>
            <a:r>
              <a:rPr lang="en-GB" dirty="0" smtClean="0"/>
              <a:t/>
            </a:r>
            <a:br>
              <a:rPr lang="en-GB" dirty="0" smtClean="0"/>
            </a:br>
            <a:endParaRPr lang="en-GB" dirty="0" smtClean="0"/>
          </a:p>
          <a:p>
            <a:r>
              <a:rPr lang="en-GB" dirty="0" smtClean="0"/>
              <a:t>Differences between unmanaged and managed motorways</a:t>
            </a:r>
            <a:br>
              <a:rPr lang="en-GB" dirty="0" smtClean="0"/>
            </a:br>
            <a:endParaRPr lang="en-GB" dirty="0" smtClean="0"/>
          </a:p>
          <a:p>
            <a:r>
              <a:rPr lang="en-GB" dirty="0" smtClean="0"/>
              <a:t>Capacity loss and recovery</a:t>
            </a:r>
            <a:br>
              <a:rPr lang="en-GB" dirty="0" smtClean="0"/>
            </a:br>
            <a:endParaRPr lang="en-GB" dirty="0" smtClean="0"/>
          </a:p>
          <a:p>
            <a:r>
              <a:rPr lang="en-GB" dirty="0" smtClean="0"/>
              <a:t>Congestion and safety</a:t>
            </a:r>
            <a:br>
              <a:rPr lang="en-GB" dirty="0" smtClean="0"/>
            </a:br>
            <a:endParaRPr lang="en-GB" dirty="0" smtClean="0"/>
          </a:p>
          <a:p>
            <a:r>
              <a:rPr lang="en-GB" dirty="0" smtClean="0"/>
              <a:t>Lane changing activity and capacity</a:t>
            </a:r>
            <a:br>
              <a:rPr lang="en-GB" dirty="0" smtClean="0"/>
            </a:br>
            <a:endParaRPr lang="en-GB" dirty="0" smtClean="0"/>
          </a:p>
          <a:p>
            <a:r>
              <a:rPr lang="en-GB" dirty="0" smtClean="0"/>
              <a:t>Effect of geometric parameters and heavy vehicles</a:t>
            </a:r>
          </a:p>
        </p:txBody>
      </p:sp>
    </p:spTree>
    <p:extLst>
      <p:ext uri="{BB962C8B-B14F-4D97-AF65-F5344CB8AC3E}">
        <p14:creationId xmlns:p14="http://schemas.microsoft.com/office/powerpoint/2010/main" val="117296710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 err="1" smtClean="0"/>
              <a:t>What</a:t>
            </a:r>
            <a:r>
              <a:rPr lang="nb-NO" dirty="0" smtClean="0"/>
              <a:t> </a:t>
            </a:r>
            <a:r>
              <a:rPr lang="nb-NO" dirty="0" err="1" smtClean="0"/>
              <a:t>about</a:t>
            </a:r>
            <a:r>
              <a:rPr lang="nb-NO" dirty="0" smtClean="0"/>
              <a:t> Norwegian / Nordic </a:t>
            </a:r>
            <a:r>
              <a:rPr lang="nb-NO" dirty="0" err="1" smtClean="0"/>
              <a:t>conditions</a:t>
            </a:r>
            <a:r>
              <a:rPr lang="nb-NO" dirty="0" smtClean="0"/>
              <a:t>?</a:t>
            </a:r>
            <a:endParaRPr lang="nb-NO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Swedish guidelines are reviewed in the Australian Motorway Capacity Guide together with the US (HCM), UK, German and Dutch guidelines </a:t>
            </a:r>
          </a:p>
          <a:p>
            <a:endParaRPr lang="en-GB" dirty="0" smtClean="0"/>
          </a:p>
          <a:p>
            <a:r>
              <a:rPr lang="en-GB" dirty="0" smtClean="0"/>
              <a:t>We have limited experiences with Norwegian conditions, but the values from Australia seems to be </a:t>
            </a:r>
            <a:r>
              <a:rPr lang="en-GB" dirty="0" smtClean="0"/>
              <a:t>useful also in Norway</a:t>
            </a:r>
            <a:r>
              <a:rPr lang="en-GB" dirty="0" smtClean="0"/>
              <a:t/>
            </a:r>
            <a:br>
              <a:rPr lang="en-GB" dirty="0" smtClean="0"/>
            </a:br>
            <a:endParaRPr lang="en-GB" dirty="0" smtClean="0"/>
          </a:p>
          <a:p>
            <a:r>
              <a:rPr lang="en-GB" dirty="0" smtClean="0"/>
              <a:t>Norwegian motorways have a very limited degree of management</a:t>
            </a:r>
            <a:br>
              <a:rPr lang="en-GB" dirty="0" smtClean="0"/>
            </a:br>
            <a:endParaRPr lang="en-GB" dirty="0" smtClean="0"/>
          </a:p>
          <a:p>
            <a:r>
              <a:rPr lang="en-GB" dirty="0" smtClean="0"/>
              <a:t>There is a large potential for improvement</a:t>
            </a:r>
          </a:p>
        </p:txBody>
      </p:sp>
    </p:spTree>
    <p:extLst>
      <p:ext uri="{BB962C8B-B14F-4D97-AF65-F5344CB8AC3E}">
        <p14:creationId xmlns:p14="http://schemas.microsoft.com/office/powerpoint/2010/main" val="19351488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 smtClean="0"/>
              <a:t>Content</a:t>
            </a:r>
            <a:endParaRPr lang="nb-N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Introduction</a:t>
            </a:r>
            <a:br>
              <a:rPr lang="en-GB" dirty="0" smtClean="0"/>
            </a:br>
            <a:endParaRPr lang="en-GB" dirty="0" smtClean="0"/>
          </a:p>
          <a:p>
            <a:r>
              <a:rPr lang="en-GB" dirty="0" smtClean="0"/>
              <a:t>Terminology; Managed motorway, Capacity and Productivity</a:t>
            </a:r>
            <a:br>
              <a:rPr lang="en-GB" dirty="0" smtClean="0"/>
            </a:br>
            <a:endParaRPr lang="en-GB" dirty="0" smtClean="0"/>
          </a:p>
          <a:p>
            <a:r>
              <a:rPr lang="en-GB" dirty="0" smtClean="0"/>
              <a:t>Brief summary of the Motorway Capacity Guide</a:t>
            </a:r>
            <a:br>
              <a:rPr lang="en-GB" dirty="0" smtClean="0"/>
            </a:br>
            <a:endParaRPr lang="en-GB" dirty="0" smtClean="0"/>
          </a:p>
          <a:p>
            <a:r>
              <a:rPr lang="en-GB" dirty="0" smtClean="0"/>
              <a:t>Measurement results</a:t>
            </a:r>
            <a:br>
              <a:rPr lang="en-GB" dirty="0" smtClean="0"/>
            </a:br>
            <a:endParaRPr lang="en-GB" dirty="0" smtClean="0"/>
          </a:p>
          <a:p>
            <a:r>
              <a:rPr lang="en-GB" dirty="0" smtClean="0"/>
              <a:t>Recommended values for design</a:t>
            </a:r>
            <a:br>
              <a:rPr lang="en-GB" dirty="0" smtClean="0"/>
            </a:br>
            <a:endParaRPr lang="en-GB" dirty="0" smtClean="0"/>
          </a:p>
          <a:p>
            <a:r>
              <a:rPr lang="en-GB" dirty="0" smtClean="0"/>
              <a:t>Future work</a:t>
            </a:r>
            <a:br>
              <a:rPr lang="en-GB" dirty="0" smtClean="0"/>
            </a:br>
            <a:endParaRPr lang="en-GB" dirty="0" smtClean="0"/>
          </a:p>
          <a:p>
            <a:r>
              <a:rPr lang="en-GB" dirty="0" smtClean="0"/>
              <a:t>Some comments on Norwegian and Nordic conditions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7188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Thank you for your attention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Arvid Aakre</a:t>
            </a:r>
            <a:br>
              <a:rPr lang="en-GB" dirty="0" smtClean="0"/>
            </a:br>
            <a:r>
              <a:rPr lang="en-GB" dirty="0" smtClean="0"/>
              <a:t>NTNU Traffic Engineering Research Centre</a:t>
            </a:r>
            <a:br>
              <a:rPr lang="en-GB" dirty="0" smtClean="0"/>
            </a:br>
            <a:r>
              <a:rPr lang="en-GB" dirty="0" smtClean="0"/>
              <a:t>Norwegian University of Science and Technology</a:t>
            </a:r>
            <a:br>
              <a:rPr lang="en-GB" dirty="0" smtClean="0"/>
            </a:br>
            <a:r>
              <a:rPr lang="en-GB" dirty="0" smtClean="0"/>
              <a:t>Trondheim, NORWAY</a:t>
            </a:r>
            <a:br>
              <a:rPr lang="en-GB" dirty="0" smtClean="0"/>
            </a:br>
            <a:endParaRPr lang="en-GB" dirty="0" smtClean="0"/>
          </a:p>
          <a:p>
            <a:r>
              <a:rPr lang="en-GB" dirty="0" smtClean="0"/>
              <a:t>E-mail: </a:t>
            </a:r>
            <a:r>
              <a:rPr lang="en-GB" dirty="0" smtClean="0">
                <a:hlinkClick r:id="rId2"/>
              </a:rPr>
              <a:t>arvid.aakre@ntnu.no</a:t>
            </a:r>
            <a:r>
              <a:rPr lang="en-GB" dirty="0" smtClean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896771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Introduction - background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980728"/>
            <a:ext cx="4114800" cy="5328592"/>
          </a:xfrm>
        </p:spPr>
        <p:txBody>
          <a:bodyPr/>
          <a:lstStyle/>
          <a:p>
            <a:r>
              <a:rPr lang="en-GB" sz="1800" dirty="0" smtClean="0"/>
              <a:t>Motorway Capacity Guide</a:t>
            </a:r>
            <a:br>
              <a:rPr lang="en-GB" sz="1800" dirty="0" smtClean="0"/>
            </a:br>
            <a:r>
              <a:rPr lang="en-GB" sz="1800" dirty="0" smtClean="0"/>
              <a:t>Part 1: Metropolitan Managed Motorways (Draft May 2017)</a:t>
            </a:r>
            <a:br>
              <a:rPr lang="en-GB" sz="1800" dirty="0" smtClean="0"/>
            </a:br>
            <a:endParaRPr lang="en-GB" sz="1800" dirty="0" smtClean="0"/>
          </a:p>
          <a:p>
            <a:r>
              <a:rPr lang="en-GB" sz="1800" dirty="0" smtClean="0"/>
              <a:t>Authors: John Gaffney and Hendrik </a:t>
            </a:r>
            <a:r>
              <a:rPr lang="en-GB" sz="1800" dirty="0" err="1" smtClean="0"/>
              <a:t>Zurlinden</a:t>
            </a:r>
            <a:r>
              <a:rPr lang="en-GB" sz="1800" dirty="0" smtClean="0"/>
              <a:t>, VicRoads, Melbourne, Australia</a:t>
            </a: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0790" y="980728"/>
            <a:ext cx="3816010" cy="5400675"/>
          </a:xfrm>
        </p:spPr>
      </p:pic>
    </p:spTree>
    <p:extLst>
      <p:ext uri="{BB962C8B-B14F-4D97-AF65-F5344CB8AC3E}">
        <p14:creationId xmlns:p14="http://schemas.microsoft.com/office/powerpoint/2010/main" val="15269162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 err="1" smtClean="0"/>
              <a:t>Introduction</a:t>
            </a:r>
            <a:r>
              <a:rPr lang="nb-NO" dirty="0" smtClean="0"/>
              <a:t> – Melbourne </a:t>
            </a:r>
            <a:r>
              <a:rPr lang="nb-NO" dirty="0" err="1" smtClean="0"/>
              <a:t>motorway</a:t>
            </a:r>
            <a:r>
              <a:rPr lang="nb-NO" dirty="0" smtClean="0"/>
              <a:t> </a:t>
            </a:r>
            <a:r>
              <a:rPr lang="nb-NO" dirty="0" err="1" smtClean="0"/>
              <a:t>network</a:t>
            </a:r>
            <a:endParaRPr lang="nb-NO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980728"/>
            <a:ext cx="3250704" cy="5400600"/>
          </a:xfrm>
        </p:spPr>
        <p:txBody>
          <a:bodyPr/>
          <a:lstStyle/>
          <a:p>
            <a:r>
              <a:rPr lang="en-GB" sz="1600" dirty="0" smtClean="0"/>
              <a:t>Melbourne is the capital of Victoria southeast in Australia</a:t>
            </a:r>
            <a:br>
              <a:rPr lang="en-GB" sz="1600" dirty="0" smtClean="0"/>
            </a:br>
            <a:endParaRPr lang="en-GB" sz="1600" dirty="0" smtClean="0"/>
          </a:p>
          <a:p>
            <a:r>
              <a:rPr lang="en-GB" sz="1600" dirty="0" smtClean="0"/>
              <a:t>Area ~ 10.000 km</a:t>
            </a:r>
            <a:r>
              <a:rPr lang="en-GB" sz="1600" baseline="30000" dirty="0" smtClean="0"/>
              <a:t>2</a:t>
            </a:r>
            <a:r>
              <a:rPr lang="en-GB" sz="1600" dirty="0" smtClean="0"/>
              <a:t/>
            </a:r>
            <a:br>
              <a:rPr lang="en-GB" sz="1600" dirty="0" smtClean="0"/>
            </a:br>
            <a:r>
              <a:rPr lang="en-GB" sz="1400" dirty="0" smtClean="0"/>
              <a:t>(~ Oslo + </a:t>
            </a:r>
            <a:r>
              <a:rPr lang="en-GB" sz="1400" dirty="0" err="1" smtClean="0"/>
              <a:t>Akershus</a:t>
            </a:r>
            <a:r>
              <a:rPr lang="en-GB" sz="1400" dirty="0" smtClean="0"/>
              <a:t> + </a:t>
            </a:r>
            <a:r>
              <a:rPr lang="en-GB" sz="1400" dirty="0" err="1" smtClean="0"/>
              <a:t>Østfold</a:t>
            </a:r>
            <a:r>
              <a:rPr lang="en-GB" sz="1400" dirty="0" smtClean="0"/>
              <a:t>)</a:t>
            </a:r>
            <a:br>
              <a:rPr lang="en-GB" sz="1400" dirty="0" smtClean="0"/>
            </a:br>
            <a:endParaRPr lang="en-GB" sz="1400" dirty="0" smtClean="0"/>
          </a:p>
          <a:p>
            <a:r>
              <a:rPr lang="en-GB" sz="1600" dirty="0" smtClean="0"/>
              <a:t>Population ~ 4.6 mill</a:t>
            </a:r>
            <a:br>
              <a:rPr lang="en-GB" sz="1600" dirty="0" smtClean="0"/>
            </a:br>
            <a:r>
              <a:rPr lang="en-GB" sz="1400" dirty="0" smtClean="0"/>
              <a:t>(~ Slightly less than Norway)</a:t>
            </a:r>
            <a:br>
              <a:rPr lang="en-GB" sz="1400" dirty="0" smtClean="0"/>
            </a:br>
            <a:endParaRPr lang="en-GB" sz="1400" dirty="0" smtClean="0"/>
          </a:p>
          <a:p>
            <a:r>
              <a:rPr lang="en-GB" sz="1600" dirty="0" smtClean="0"/>
              <a:t>Motorway network covers</a:t>
            </a:r>
          </a:p>
          <a:p>
            <a:pPr lvl="1"/>
            <a:r>
              <a:rPr lang="en-GB" sz="1600" dirty="0" smtClean="0"/>
              <a:t>7% of the urban arterial road lane </a:t>
            </a:r>
            <a:r>
              <a:rPr lang="en-GB" sz="1600" dirty="0" err="1" smtClean="0"/>
              <a:t>kms</a:t>
            </a:r>
            <a:r>
              <a:rPr lang="en-GB" sz="1600" dirty="0" smtClean="0"/>
              <a:t/>
            </a:r>
            <a:br>
              <a:rPr lang="en-GB" sz="1600" dirty="0" smtClean="0"/>
            </a:br>
            <a:endParaRPr lang="en-GB" sz="1600" dirty="0" smtClean="0"/>
          </a:p>
          <a:p>
            <a:pPr lvl="1"/>
            <a:r>
              <a:rPr lang="en-GB" sz="1600" dirty="0" smtClean="0"/>
              <a:t>40% of the urban arterial road travel (increasing)</a:t>
            </a:r>
            <a:br>
              <a:rPr lang="en-GB" sz="1600" dirty="0" smtClean="0"/>
            </a:br>
            <a:endParaRPr lang="en-GB" sz="1600" dirty="0" smtClean="0"/>
          </a:p>
          <a:p>
            <a:pPr lvl="1"/>
            <a:r>
              <a:rPr lang="en-GB" sz="1600" dirty="0" smtClean="0"/>
              <a:t>M1 corridor from west to east of the map is about 70 km</a:t>
            </a:r>
            <a:br>
              <a:rPr lang="en-GB" sz="1600" dirty="0" smtClean="0"/>
            </a:br>
            <a:endParaRPr lang="en-GB" sz="1600" dirty="0" smtClean="0"/>
          </a:p>
          <a:p>
            <a:endParaRPr lang="en-GB" sz="1600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12149" y="908720"/>
            <a:ext cx="5074651" cy="5256584"/>
          </a:xfrm>
        </p:spPr>
      </p:pic>
    </p:spTree>
    <p:extLst>
      <p:ext uri="{BB962C8B-B14F-4D97-AF65-F5344CB8AC3E}">
        <p14:creationId xmlns:p14="http://schemas.microsoft.com/office/powerpoint/2010/main" val="4663820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 err="1" smtClean="0"/>
              <a:t>Introduction</a:t>
            </a:r>
            <a:r>
              <a:rPr lang="nb-NO" dirty="0" smtClean="0"/>
              <a:t> - M1 </a:t>
            </a:r>
            <a:r>
              <a:rPr lang="nb-NO" dirty="0" err="1" smtClean="0"/>
              <a:t>Corridor</a:t>
            </a:r>
            <a:endParaRPr lang="nb-NO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4869779"/>
            <a:ext cx="8229600" cy="1511549"/>
          </a:xfrm>
        </p:spPr>
        <p:txBody>
          <a:bodyPr/>
          <a:lstStyle/>
          <a:p>
            <a:r>
              <a:rPr lang="en-GB" sz="1800" dirty="0" smtClean="0"/>
              <a:t>70 km motorway corridor</a:t>
            </a:r>
          </a:p>
          <a:p>
            <a:r>
              <a:rPr lang="en-GB" sz="1800" dirty="0" smtClean="0"/>
              <a:t>Total </a:t>
            </a:r>
            <a:r>
              <a:rPr lang="en-GB" sz="1800" u="sng" dirty="0" smtClean="0"/>
              <a:t>entering</a:t>
            </a:r>
            <a:r>
              <a:rPr lang="en-GB" sz="1800" dirty="0" smtClean="0"/>
              <a:t> volume ~ 900.000 vehicles a day</a:t>
            </a:r>
          </a:p>
          <a:p>
            <a:r>
              <a:rPr lang="en-GB" sz="1800" dirty="0" smtClean="0"/>
              <a:t>More than 1 million trips each day (1.2 persons per vehicle)</a:t>
            </a:r>
          </a:p>
          <a:p>
            <a:endParaRPr lang="en-GB" sz="1800" dirty="0" smtClean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104739"/>
            <a:ext cx="8229600" cy="3569021"/>
          </a:xfrm>
        </p:spPr>
      </p:pic>
    </p:spTree>
    <p:extLst>
      <p:ext uri="{BB962C8B-B14F-4D97-AF65-F5344CB8AC3E}">
        <p14:creationId xmlns:p14="http://schemas.microsoft.com/office/powerpoint/2010/main" val="2052936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 smtClean="0"/>
              <a:t>Speed limits and </a:t>
            </a:r>
            <a:r>
              <a:rPr lang="nb-NO" dirty="0" err="1" smtClean="0"/>
              <a:t>enforcement</a:t>
            </a:r>
            <a:endParaRPr lang="nb-NO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1800" dirty="0" smtClean="0"/>
              <a:t>Australian urban motorways have a maximum speed limit of 100 km/h</a:t>
            </a:r>
            <a:br>
              <a:rPr lang="en-GB" sz="1800" dirty="0" smtClean="0"/>
            </a:br>
            <a:endParaRPr lang="en-GB" sz="1800" dirty="0" smtClean="0"/>
          </a:p>
          <a:p>
            <a:r>
              <a:rPr lang="en-GB" sz="1800" dirty="0" smtClean="0"/>
              <a:t>A very active and strict enforcement regime</a:t>
            </a:r>
            <a:br>
              <a:rPr lang="en-GB" sz="1800" dirty="0" smtClean="0"/>
            </a:br>
            <a:endParaRPr lang="en-GB" sz="1800" dirty="0" smtClean="0"/>
          </a:p>
          <a:p>
            <a:r>
              <a:rPr lang="en-GB" sz="1800" dirty="0" smtClean="0"/>
              <a:t>In Victoria the tolerance is only +3 km/t</a:t>
            </a:r>
            <a:br>
              <a:rPr lang="en-GB" sz="1800" dirty="0" smtClean="0"/>
            </a:br>
            <a:endParaRPr lang="en-GB" sz="1800" dirty="0" smtClean="0"/>
          </a:p>
          <a:p>
            <a:r>
              <a:rPr lang="en-GB" sz="1800" dirty="0" smtClean="0"/>
              <a:t>-&gt; relative </a:t>
            </a:r>
            <a:r>
              <a:rPr lang="en-GB" sz="1800" dirty="0" smtClean="0"/>
              <a:t>small speed </a:t>
            </a:r>
            <a:r>
              <a:rPr lang="en-GB" sz="1800" dirty="0" smtClean="0"/>
              <a:t>differences</a:t>
            </a:r>
            <a:endParaRPr lang="en-GB" sz="1800" dirty="0" smtClean="0"/>
          </a:p>
        </p:txBody>
      </p:sp>
    </p:spTree>
    <p:extLst>
      <p:ext uri="{BB962C8B-B14F-4D97-AF65-F5344CB8AC3E}">
        <p14:creationId xmlns:p14="http://schemas.microsoft.com/office/powerpoint/2010/main" val="105226104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 err="1" smtClean="0"/>
              <a:t>Managed</a:t>
            </a:r>
            <a:r>
              <a:rPr lang="nb-NO" dirty="0" smtClean="0"/>
              <a:t> </a:t>
            </a:r>
            <a:r>
              <a:rPr lang="nb-NO" dirty="0" err="1" smtClean="0"/>
              <a:t>motorways</a:t>
            </a:r>
            <a:endParaRPr lang="nb-NO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GB" sz="1800" dirty="0" smtClean="0"/>
              <a:t>A managed motorway is a motorway which uses different traffic management measures to enhance quality of traffic flow</a:t>
            </a:r>
            <a:br>
              <a:rPr lang="en-GB" sz="1800" dirty="0" smtClean="0"/>
            </a:br>
            <a:endParaRPr lang="en-GB" sz="1800" dirty="0" smtClean="0"/>
          </a:p>
          <a:p>
            <a:r>
              <a:rPr lang="en-GB" sz="1800" dirty="0" smtClean="0"/>
              <a:t>Examples of such measures are variable speed limits, ramp metering, hard shoulder running, traffic information, alternative routes, ITS measures, lane signals, traffic data collection and monitoring, incident detection </a:t>
            </a:r>
            <a:r>
              <a:rPr lang="en-GB" sz="1800" dirty="0" err="1" smtClean="0"/>
              <a:t>etc</a:t>
            </a:r>
            <a:endParaRPr lang="en-GB" sz="1800" dirty="0" smtClean="0"/>
          </a:p>
          <a:p>
            <a:endParaRPr lang="en-GB" sz="1800" dirty="0" smtClean="0"/>
          </a:p>
          <a:p>
            <a:r>
              <a:rPr lang="en-GB" sz="1800" dirty="0" smtClean="0"/>
              <a:t>John Gaffney: </a:t>
            </a:r>
            <a:r>
              <a:rPr lang="en-GB" sz="1800" b="1" dirty="0" smtClean="0"/>
              <a:t>«A congested motorway is a poorly managed motorway»</a:t>
            </a:r>
            <a:r>
              <a:rPr lang="en-GB" sz="1800" dirty="0" smtClean="0"/>
              <a:t/>
            </a:r>
            <a:br>
              <a:rPr lang="en-GB" sz="1800" dirty="0" smtClean="0"/>
            </a:br>
            <a:r>
              <a:rPr lang="en-GB" sz="1800" dirty="0" smtClean="0"/>
              <a:t/>
            </a:r>
            <a:br>
              <a:rPr lang="en-GB" sz="1800" dirty="0" smtClean="0"/>
            </a:br>
            <a:endParaRPr lang="en-GB" sz="1800" dirty="0" smtClean="0"/>
          </a:p>
          <a:p>
            <a:endParaRPr lang="en-GB" sz="1800" dirty="0"/>
          </a:p>
        </p:txBody>
      </p:sp>
      <p:pic>
        <p:nvPicPr>
          <p:cNvPr id="4" name="Picture 3">
            <a:hlinkClick r:id="rId2"/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040" y="3808342"/>
            <a:ext cx="3866712" cy="215301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932040" y="6060994"/>
            <a:ext cx="38884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dirty="0">
                <a:latin typeface="+mn-lt"/>
                <a:hlinkClick r:id="rId2"/>
              </a:rPr>
              <a:t>https://</a:t>
            </a:r>
            <a:r>
              <a:rPr lang="nb-NO" sz="1200" dirty="0" smtClean="0">
                <a:latin typeface="+mn-lt"/>
                <a:hlinkClick r:id="rId2"/>
              </a:rPr>
              <a:t>www.youtube.com/watch?v=XCEBpgEv_QQ</a:t>
            </a:r>
            <a:r>
              <a:rPr lang="nb-NO" sz="1200" dirty="0" smtClean="0">
                <a:latin typeface="+mn-lt"/>
              </a:rPr>
              <a:t>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809408" y="3293205"/>
            <a:ext cx="38884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dirty="0">
                <a:latin typeface="+mn-lt"/>
                <a:hlinkClick r:id="rId4"/>
              </a:rPr>
              <a:t>https://</a:t>
            </a:r>
            <a:r>
              <a:rPr lang="nb-NO" sz="1200" dirty="0" smtClean="0">
                <a:latin typeface="+mn-lt"/>
                <a:hlinkClick r:id="rId4"/>
              </a:rPr>
              <a:t>www.youtube.com/watch?v=SYbceSqk_Mk</a:t>
            </a:r>
            <a:r>
              <a:rPr lang="nb-NO" sz="1200" dirty="0" smtClean="0">
                <a:latin typeface="+mn-lt"/>
              </a:rPr>
              <a:t>  </a:t>
            </a:r>
          </a:p>
        </p:txBody>
      </p:sp>
      <p:pic>
        <p:nvPicPr>
          <p:cNvPr id="9" name="Picture 8">
            <a:hlinkClick r:id="rId4"/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040" y="1008799"/>
            <a:ext cx="3866712" cy="21546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0193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 err="1" smtClean="0"/>
              <a:t>Capacity</a:t>
            </a:r>
            <a:endParaRPr lang="nb-NO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980728"/>
            <a:ext cx="8229600" cy="1584176"/>
          </a:xfrm>
        </p:spPr>
        <p:txBody>
          <a:bodyPr/>
          <a:lstStyle/>
          <a:p>
            <a:pPr marL="0" indent="0">
              <a:buNone/>
            </a:pPr>
            <a:r>
              <a:rPr lang="en-GB" sz="1800" dirty="0" smtClean="0"/>
              <a:t>«The maximum sustainable flow rate at which vehicles or </a:t>
            </a:r>
            <a:r>
              <a:rPr lang="en-GB" sz="1800" dirty="0" err="1" smtClean="0"/>
              <a:t>perons</a:t>
            </a:r>
            <a:r>
              <a:rPr lang="en-GB" sz="1800" dirty="0" smtClean="0"/>
              <a:t> can be expected to traverse a point or uniform segment of a lane or roadway</a:t>
            </a:r>
            <a:br>
              <a:rPr lang="en-GB" sz="1800" dirty="0" smtClean="0"/>
            </a:br>
            <a:r>
              <a:rPr lang="en-GB" sz="1800" dirty="0" smtClean="0"/>
              <a:t>during a specified time period under given roadway, geometric, traffic, environmental and control conditions»</a:t>
            </a:r>
            <a:br>
              <a:rPr lang="en-GB" sz="1800" dirty="0" smtClean="0"/>
            </a:br>
            <a:r>
              <a:rPr lang="en-GB" sz="1800" dirty="0" smtClean="0"/>
              <a:t>(HCM 2016)</a:t>
            </a:r>
            <a:endParaRPr lang="en-GB" sz="180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2200" y="4300369"/>
            <a:ext cx="8046341" cy="1656184"/>
          </a:xfrm>
        </p:spPr>
        <p:txBody>
          <a:bodyPr/>
          <a:lstStyle/>
          <a:p>
            <a:pPr marL="0" indent="0">
              <a:buNone/>
            </a:pPr>
            <a:r>
              <a:rPr lang="en-GB" dirty="0" smtClean="0"/>
              <a:t>Capacity values are measured at </a:t>
            </a:r>
            <a:r>
              <a:rPr lang="en-GB" b="1" dirty="0" smtClean="0"/>
              <a:t>active bottlenecks </a:t>
            </a:r>
            <a:r>
              <a:rPr lang="en-GB" dirty="0" smtClean="0"/>
              <a:t>and determined on the basis of </a:t>
            </a:r>
            <a:r>
              <a:rPr lang="en-GB" b="1" dirty="0" err="1" smtClean="0"/>
              <a:t>systematical</a:t>
            </a:r>
            <a:r>
              <a:rPr lang="en-GB" b="1" dirty="0" smtClean="0"/>
              <a:t> analysis </a:t>
            </a:r>
            <a:r>
              <a:rPr lang="en-GB" dirty="0" smtClean="0"/>
              <a:t>of data to capture the effect of </a:t>
            </a:r>
            <a:r>
              <a:rPr lang="en-GB" b="1" dirty="0" smtClean="0"/>
              <a:t>systematic</a:t>
            </a:r>
            <a:r>
              <a:rPr lang="en-GB" dirty="0" smtClean="0"/>
              <a:t> and </a:t>
            </a:r>
            <a:r>
              <a:rPr lang="en-GB" b="1" dirty="0" smtClean="0"/>
              <a:t>random</a:t>
            </a:r>
            <a:r>
              <a:rPr lang="en-GB" dirty="0" smtClean="0"/>
              <a:t> fluctuations under a wide range of </a:t>
            </a:r>
            <a:r>
              <a:rPr lang="en-GB" b="1" dirty="0" smtClean="0"/>
              <a:t>demand patterns</a:t>
            </a:r>
            <a:endParaRPr lang="en-GB" b="1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150" y="2636912"/>
            <a:ext cx="8100392" cy="16818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807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 err="1" smtClean="0"/>
              <a:t>Capacity</a:t>
            </a:r>
            <a:r>
              <a:rPr lang="nb-NO" dirty="0" smtClean="0"/>
              <a:t> </a:t>
            </a:r>
            <a:endParaRPr lang="nb-NO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3568" y="5301208"/>
            <a:ext cx="8003232" cy="1080120"/>
          </a:xfrm>
        </p:spPr>
        <p:txBody>
          <a:bodyPr/>
          <a:lstStyle/>
          <a:p>
            <a:r>
              <a:rPr lang="en-GB" sz="1800" dirty="0" smtClean="0"/>
              <a:t>Capacity should be based on </a:t>
            </a:r>
            <a:r>
              <a:rPr lang="en-GB" sz="1800" b="1" u="sng" dirty="0" smtClean="0"/>
              <a:t>long-term measurements</a:t>
            </a:r>
          </a:p>
          <a:p>
            <a:r>
              <a:rPr lang="en-GB" sz="1800" dirty="0" smtClean="0"/>
              <a:t>Should not use short term traffic counts on a single day</a:t>
            </a:r>
          </a:p>
          <a:p>
            <a:r>
              <a:rPr lang="en-GB" sz="1800" dirty="0" smtClean="0"/>
              <a:t>Each dot above is a one hour measurement</a:t>
            </a:r>
            <a:br>
              <a:rPr lang="en-GB" sz="1800" dirty="0" smtClean="0"/>
            </a:br>
            <a:endParaRPr lang="en-GB" sz="1800" dirty="0" smtClean="0"/>
          </a:p>
          <a:p>
            <a:endParaRPr lang="en-GB" sz="1800" dirty="0"/>
          </a:p>
          <a:p>
            <a:endParaRPr lang="en-GB" sz="1800" dirty="0" smtClean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4011" y="1052736"/>
            <a:ext cx="8209345" cy="4176464"/>
          </a:xfrm>
        </p:spPr>
      </p:pic>
    </p:spTree>
    <p:extLst>
      <p:ext uri="{BB962C8B-B14F-4D97-AF65-F5344CB8AC3E}">
        <p14:creationId xmlns:p14="http://schemas.microsoft.com/office/powerpoint/2010/main" val="595548193"/>
      </p:ext>
    </p:extLst>
  </p:cSld>
  <p:clrMapOvr>
    <a:masterClrMapping/>
  </p:clrMapOvr>
</p:sld>
</file>

<file path=ppt/theme/theme1.xml><?xml version="1.0" encoding="utf-8"?>
<a:theme xmlns:a="http://schemas.openxmlformats.org/drawingml/2006/main" name="NTNU-SMN">
  <a:themeElements>
    <a:clrScheme name="NTNU-SM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NTNU-SM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nb-NO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nb-NO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lnDef>
  </a:objectDefaults>
  <a:extraClrSchemeLst>
    <a:extraClrScheme>
      <a:clrScheme name="NTNU-SM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TNU-SM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TNU-SM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TNU-SM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TNU-SM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TNU-SM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TNU-SM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TNU-SM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TNU-SM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TNU-SM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TNU-SM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TNU-SM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hd:Users:Shared:NTNU-profil og info-arbeid:NTNU-Sparebank1:NTNU-SMN.ppt</Template>
  <TotalTime>9794</TotalTime>
  <Words>421</Words>
  <Application>Microsoft Office PowerPoint</Application>
  <PresentationFormat>On-screen Show (4:3)</PresentationFormat>
  <Paragraphs>113</Paragraphs>
  <Slides>20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3" baseType="lpstr">
      <vt:lpstr>Arial</vt:lpstr>
      <vt:lpstr>Times</vt:lpstr>
      <vt:lpstr>NTNU-SMN</vt:lpstr>
      <vt:lpstr>PowerPoint Presentation</vt:lpstr>
      <vt:lpstr>Content</vt:lpstr>
      <vt:lpstr>Introduction - background</vt:lpstr>
      <vt:lpstr>Introduction – Melbourne motorway network</vt:lpstr>
      <vt:lpstr>Introduction - M1 Corridor</vt:lpstr>
      <vt:lpstr>Speed limits and enforcement</vt:lpstr>
      <vt:lpstr>Managed motorways</vt:lpstr>
      <vt:lpstr>Capacity</vt:lpstr>
      <vt:lpstr>Capacity </vt:lpstr>
      <vt:lpstr>Factors impacting on capacity</vt:lpstr>
      <vt:lpstr>Productivity</vt:lpstr>
      <vt:lpstr>Measurements</vt:lpstr>
      <vt:lpstr>Measurements</vt:lpstr>
      <vt:lpstr>Recommended values for design</vt:lpstr>
      <vt:lpstr>Managed motorway – probability for breakdown</vt:lpstr>
      <vt:lpstr>Managed motorway – probability for breakdown</vt:lpstr>
      <vt:lpstr>Design of unmanaged and managed motorways</vt:lpstr>
      <vt:lpstr>Future work and investigations</vt:lpstr>
      <vt:lpstr>What about Norwegian / Nordic conditions?</vt:lpstr>
      <vt:lpstr>Thank you for your attention</vt:lpstr>
    </vt:vector>
  </TitlesOfParts>
  <Company>뿿쫠뿿젰؃⃐Ȱ珬뿿��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Mads Nordtvedt</dc:creator>
  <cp:lastModifiedBy>Arvid Aakre</cp:lastModifiedBy>
  <cp:revision>512</cp:revision>
  <cp:lastPrinted>2014-02-11T08:58:25Z</cp:lastPrinted>
  <dcterms:created xsi:type="dcterms:W3CDTF">2008-11-10T10:13:05Z</dcterms:created>
  <dcterms:modified xsi:type="dcterms:W3CDTF">2017-06-09T06:53:07Z</dcterms:modified>
</cp:coreProperties>
</file>