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326" r:id="rId3"/>
    <p:sldId id="292" r:id="rId4"/>
    <p:sldId id="328" r:id="rId5"/>
    <p:sldId id="329" r:id="rId6"/>
    <p:sldId id="330" r:id="rId7"/>
    <p:sldId id="305" r:id="rId8"/>
    <p:sldId id="306" r:id="rId9"/>
    <p:sldId id="319" r:id="rId10"/>
    <p:sldId id="318" r:id="rId11"/>
    <p:sldId id="327" r:id="rId12"/>
    <p:sldId id="296" r:id="rId13"/>
    <p:sldId id="297" r:id="rId14"/>
    <p:sldId id="299" r:id="rId15"/>
    <p:sldId id="309" r:id="rId16"/>
    <p:sldId id="307" r:id="rId17"/>
    <p:sldId id="331" r:id="rId18"/>
    <p:sldId id="301" r:id="rId19"/>
    <p:sldId id="303" r:id="rId20"/>
    <p:sldId id="291" r:id="rId21"/>
  </p:sldIdLst>
  <p:sldSz cx="9144000" cy="6858000" type="screen4x3"/>
  <p:notesSz cx="7099300" cy="10234613"/>
  <p:defaultTextStyle>
    <a:defPPr>
      <a:defRPr lang="nb-NO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E2988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75" autoAdjust="0"/>
    <p:restoredTop sz="86452" autoAdjust="0"/>
  </p:normalViewPr>
  <p:slideViewPr>
    <p:cSldViewPr>
      <p:cViewPr varScale="1">
        <p:scale>
          <a:sx n="88" d="100"/>
          <a:sy n="88" d="100"/>
        </p:scale>
        <p:origin x="165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nb-NO" altLang="en-US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938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nb-NO" altLang="en-US"/>
          </a:p>
        </p:txBody>
      </p:sp>
      <p:sp>
        <p:nvSpPr>
          <p:cNvPr id="1198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2883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nb-NO" altLang="en-US"/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938" y="9722883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B7175273-0F1E-425C-94BD-89C5CE94172E}" type="slidenum">
              <a:rPr lang="nb-NO" altLang="en-US"/>
              <a:pPr/>
              <a:t>‹#›</a:t>
            </a:fld>
            <a:endParaRPr lang="nb-NO" altLang="en-US"/>
          </a:p>
        </p:txBody>
      </p:sp>
    </p:spTree>
    <p:extLst>
      <p:ext uri="{BB962C8B-B14F-4D97-AF65-F5344CB8AC3E}">
        <p14:creationId xmlns:p14="http://schemas.microsoft.com/office/powerpoint/2010/main" val="3478194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nb-NO" altLang="en-US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8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nb-NO" altLang="en-US"/>
          </a:p>
        </p:txBody>
      </p:sp>
      <p:sp>
        <p:nvSpPr>
          <p:cNvPr id="983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9938"/>
            <a:ext cx="51149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83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5" y="4861442"/>
            <a:ext cx="5206153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en-US" smtClean="0"/>
              <a:t>Click to edit Master text styles</a:t>
            </a:r>
          </a:p>
          <a:p>
            <a:pPr lvl="1"/>
            <a:r>
              <a:rPr lang="nb-NO" altLang="en-US" smtClean="0"/>
              <a:t>Second level</a:t>
            </a:r>
          </a:p>
          <a:p>
            <a:pPr lvl="2"/>
            <a:r>
              <a:rPr lang="nb-NO" altLang="en-US" smtClean="0"/>
              <a:t>Third level</a:t>
            </a:r>
          </a:p>
          <a:p>
            <a:pPr lvl="3"/>
            <a:r>
              <a:rPr lang="nb-NO" altLang="en-US" smtClean="0"/>
              <a:t>Fourth level</a:t>
            </a:r>
          </a:p>
          <a:p>
            <a:pPr lvl="4"/>
            <a:r>
              <a:rPr lang="nb-NO" altLang="en-US" smtClean="0"/>
              <a:t>Fifth level</a:t>
            </a:r>
          </a:p>
        </p:txBody>
      </p:sp>
      <p:sp>
        <p:nvSpPr>
          <p:cNvPr id="983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2883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nb-NO" altLang="en-US"/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8" y="9722883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EC6913F0-DFB8-4CEC-8982-139643909D30}" type="slidenum">
              <a:rPr lang="nb-NO" altLang="en-US"/>
              <a:pPr/>
              <a:t>‹#›</a:t>
            </a:fld>
            <a:endParaRPr lang="nb-NO" altLang="en-US"/>
          </a:p>
        </p:txBody>
      </p:sp>
    </p:spTree>
    <p:extLst>
      <p:ext uri="{BB962C8B-B14F-4D97-AF65-F5344CB8AC3E}">
        <p14:creationId xmlns:p14="http://schemas.microsoft.com/office/powerpoint/2010/main" val="3686003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nb-NO" altLang="nb-NO" smtClean="0"/>
          </a:p>
        </p:txBody>
      </p:sp>
    </p:spTree>
    <p:extLst>
      <p:ext uri="{BB962C8B-B14F-4D97-AF65-F5344CB8AC3E}">
        <p14:creationId xmlns:p14="http://schemas.microsoft.com/office/powerpoint/2010/main" val="29675148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nb-NO" altLang="nb-NO" smtClean="0"/>
          </a:p>
        </p:txBody>
      </p:sp>
    </p:spTree>
    <p:extLst>
      <p:ext uri="{BB962C8B-B14F-4D97-AF65-F5344CB8AC3E}">
        <p14:creationId xmlns:p14="http://schemas.microsoft.com/office/powerpoint/2010/main" val="17761317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nb-NO" altLang="nb-NO" smtClean="0"/>
          </a:p>
        </p:txBody>
      </p:sp>
    </p:spTree>
    <p:extLst>
      <p:ext uri="{BB962C8B-B14F-4D97-AF65-F5344CB8AC3E}">
        <p14:creationId xmlns:p14="http://schemas.microsoft.com/office/powerpoint/2010/main" val="30794340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nb-NO" altLang="nb-NO" smtClean="0"/>
          </a:p>
        </p:txBody>
      </p:sp>
    </p:spTree>
    <p:extLst>
      <p:ext uri="{BB962C8B-B14F-4D97-AF65-F5344CB8AC3E}">
        <p14:creationId xmlns:p14="http://schemas.microsoft.com/office/powerpoint/2010/main" val="25629989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nb-NO" altLang="nb-NO" smtClean="0"/>
          </a:p>
        </p:txBody>
      </p:sp>
    </p:spTree>
    <p:extLst>
      <p:ext uri="{BB962C8B-B14F-4D97-AF65-F5344CB8AC3E}">
        <p14:creationId xmlns:p14="http://schemas.microsoft.com/office/powerpoint/2010/main" val="1593204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nb-NO" altLang="nb-NO" smtClean="0"/>
          </a:p>
        </p:txBody>
      </p:sp>
    </p:spTree>
    <p:extLst>
      <p:ext uri="{BB962C8B-B14F-4D97-AF65-F5344CB8AC3E}">
        <p14:creationId xmlns:p14="http://schemas.microsoft.com/office/powerpoint/2010/main" val="3747966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920750"/>
            <a:ext cx="4784725" cy="3587750"/>
          </a:xfrm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nb-NO" dirty="0" smtClean="0"/>
          </a:p>
        </p:txBody>
      </p:sp>
    </p:spTree>
    <p:extLst>
      <p:ext uri="{BB962C8B-B14F-4D97-AF65-F5344CB8AC3E}">
        <p14:creationId xmlns:p14="http://schemas.microsoft.com/office/powerpoint/2010/main" val="3781362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7913" y="893763"/>
            <a:ext cx="4641850" cy="3481387"/>
          </a:xfrm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nb-NO" smtClean="0"/>
          </a:p>
        </p:txBody>
      </p:sp>
    </p:spTree>
    <p:extLst>
      <p:ext uri="{BB962C8B-B14F-4D97-AF65-F5344CB8AC3E}">
        <p14:creationId xmlns:p14="http://schemas.microsoft.com/office/powerpoint/2010/main" val="39384696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53316" y="4874249"/>
            <a:ext cx="5192669" cy="4702390"/>
          </a:xfr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  <p:txBody>
          <a:bodyPr lIns="93765" tIns="46061" rIns="93765" bIns="46061"/>
          <a:lstStyle/>
          <a:p>
            <a:r>
              <a:rPr lang="en-US" altLang="nb-NO" sz="1100"/>
              <a:t>Figuren viser reisetider for enkeltkjøretøy.  En ser at det er liten variasjon i reisetid fra kjøretøy til kjøretøy for de som har kjørt strekningen uten å stoppe.  </a:t>
            </a:r>
          </a:p>
          <a:p>
            <a:endParaRPr lang="en-US" altLang="nb-NO" sz="1100"/>
          </a:p>
          <a:p>
            <a:r>
              <a:rPr lang="en-US" altLang="nb-NO" sz="1100"/>
              <a:t>Noen kjøretøy har stoppet mellom registreringssnittene, og har derfor ekstra lang reisetid.</a:t>
            </a:r>
          </a:p>
        </p:txBody>
      </p:sp>
      <p:sp>
        <p:nvSpPr>
          <p:cNvPr id="5017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889000"/>
            <a:ext cx="4783138" cy="3586163"/>
          </a:xfrm>
          <a:ln cap="flat"/>
        </p:spPr>
      </p:sp>
    </p:spTree>
    <p:extLst>
      <p:ext uri="{BB962C8B-B14F-4D97-AF65-F5344CB8AC3E}">
        <p14:creationId xmlns:p14="http://schemas.microsoft.com/office/powerpoint/2010/main" val="39450723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53316" y="4874249"/>
            <a:ext cx="5192669" cy="4702390"/>
          </a:xfr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  <p:txBody>
          <a:bodyPr lIns="93765" tIns="46061" rIns="93765" bIns="46061"/>
          <a:lstStyle/>
          <a:p>
            <a:r>
              <a:rPr lang="en-US" altLang="nb-NO" sz="1100"/>
              <a:t>Figuren viser reisetider for enkeltkjøretøy.  En ser at det er liten variasjon i reisetid fra kjøretøy til kjøretøy for de som har kjørt strekningen uten å stoppe.  </a:t>
            </a:r>
          </a:p>
          <a:p>
            <a:endParaRPr lang="en-US" altLang="nb-NO" sz="1100"/>
          </a:p>
          <a:p>
            <a:r>
              <a:rPr lang="en-US" altLang="nb-NO" sz="1100"/>
              <a:t>Noen kjøretøy har stoppet mellom registreringssnittene, og har derfor ekstra lang reisetid.</a:t>
            </a:r>
          </a:p>
        </p:txBody>
      </p:sp>
      <p:sp>
        <p:nvSpPr>
          <p:cNvPr id="5017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8875" y="889000"/>
            <a:ext cx="4783138" cy="3586163"/>
          </a:xfrm>
          <a:ln cap="flat"/>
        </p:spPr>
      </p:sp>
    </p:spTree>
    <p:extLst>
      <p:ext uri="{BB962C8B-B14F-4D97-AF65-F5344CB8AC3E}">
        <p14:creationId xmlns:p14="http://schemas.microsoft.com/office/powerpoint/2010/main" val="25304286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nb-NO" altLang="nb-NO" smtClean="0"/>
          </a:p>
        </p:txBody>
      </p:sp>
    </p:spTree>
    <p:extLst>
      <p:ext uri="{BB962C8B-B14F-4D97-AF65-F5344CB8AC3E}">
        <p14:creationId xmlns:p14="http://schemas.microsoft.com/office/powerpoint/2010/main" val="13548631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nb-NO" altLang="nb-NO" smtClean="0"/>
          </a:p>
        </p:txBody>
      </p:sp>
    </p:spTree>
    <p:extLst>
      <p:ext uri="{BB962C8B-B14F-4D97-AF65-F5344CB8AC3E}">
        <p14:creationId xmlns:p14="http://schemas.microsoft.com/office/powerpoint/2010/main" val="4845108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nb-NO" altLang="nb-NO" smtClean="0"/>
          </a:p>
        </p:txBody>
      </p:sp>
    </p:spTree>
    <p:extLst>
      <p:ext uri="{BB962C8B-B14F-4D97-AF65-F5344CB8AC3E}">
        <p14:creationId xmlns:p14="http://schemas.microsoft.com/office/powerpoint/2010/main" val="1060611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472608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 bwMode="auto">
          <a:xfrm>
            <a:off x="467544" y="836712"/>
            <a:ext cx="820891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473515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tel, tekst og 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939800" y="250825"/>
            <a:ext cx="7029450" cy="838200"/>
          </a:xfrm>
          <a:prstGeom prst="rect">
            <a:avLst/>
          </a:prstGeo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sz="half" idx="1"/>
          </p:nvPr>
        </p:nvSpPr>
        <p:spPr>
          <a:xfrm>
            <a:off x="962025" y="1676400"/>
            <a:ext cx="3425825" cy="4038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quarter" idx="2"/>
          </p:nvPr>
        </p:nvSpPr>
        <p:spPr>
          <a:xfrm>
            <a:off x="4540250" y="1676400"/>
            <a:ext cx="3427413" cy="1943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innhold 4"/>
          <p:cNvSpPr>
            <a:spLocks noGrp="1"/>
          </p:cNvSpPr>
          <p:nvPr>
            <p:ph sz="quarter" idx="3"/>
          </p:nvPr>
        </p:nvSpPr>
        <p:spPr>
          <a:xfrm>
            <a:off x="4540250" y="3771900"/>
            <a:ext cx="3427413" cy="1943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72909473"/>
      </p:ext>
    </p:extLst>
  </p:cSld>
  <p:clrMapOvr>
    <a:masterClrMapping/>
  </p:clrMapOvr>
  <p:transition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4038600" cy="54006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80728"/>
            <a:ext cx="4038600" cy="54006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 bwMode="auto">
          <a:xfrm>
            <a:off x="467544" y="836712"/>
            <a:ext cx="820891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49317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3" name="Straight Connector 2"/>
          <p:cNvCxnSpPr/>
          <p:nvPr userDrawn="1"/>
        </p:nvCxnSpPr>
        <p:spPr bwMode="auto">
          <a:xfrm>
            <a:off x="467544" y="836712"/>
            <a:ext cx="820891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44207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1271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077" y="609600"/>
            <a:ext cx="7174523" cy="6921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55077" y="1447800"/>
            <a:ext cx="3516923" cy="4876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12677" y="1447800"/>
            <a:ext cx="3516923" cy="4876800"/>
          </a:xfrm>
          <a:prstGeom prst="rect">
            <a:avLst/>
          </a:prstGeom>
        </p:spPr>
        <p:txBody>
          <a:bodyPr/>
          <a:lstStyle/>
          <a:p>
            <a:pPr lvl="0"/>
            <a:endParaRPr lang="nb-NO" noProof="0"/>
          </a:p>
        </p:txBody>
      </p:sp>
    </p:spTree>
    <p:extLst>
      <p:ext uri="{BB962C8B-B14F-4D97-AF65-F5344CB8AC3E}">
        <p14:creationId xmlns:p14="http://schemas.microsoft.com/office/powerpoint/2010/main" val="1031767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077" y="609600"/>
            <a:ext cx="7174523" cy="6921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55077" y="1447800"/>
            <a:ext cx="3516923" cy="4876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2677" y="1447800"/>
            <a:ext cx="3516923" cy="4876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23824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339" y="549275"/>
            <a:ext cx="8241323" cy="7191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1338" y="1412876"/>
            <a:ext cx="4050323" cy="4824413"/>
          </a:xfrm>
          <a:prstGeom prst="rect">
            <a:avLst/>
          </a:prstGeom>
        </p:spPr>
        <p:txBody>
          <a:bodyPr/>
          <a:lstStyle/>
          <a:p>
            <a:pPr lvl="0"/>
            <a:endParaRPr lang="nb-N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2339" y="1412876"/>
            <a:ext cx="4050323" cy="48244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61825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0711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2235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0" name="Picture 26" descr="&#10;stripe.jpg                                                     004659C1hd                             BCDAEE2C: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15100"/>
            <a:ext cx="9145588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1" name="Rectangle 27"/>
          <p:cNvSpPr>
            <a:spLocks noChangeArrowheads="1"/>
          </p:cNvSpPr>
          <p:nvPr userDrawn="1"/>
        </p:nvSpPr>
        <p:spPr bwMode="auto">
          <a:xfrm>
            <a:off x="815975" y="990600"/>
            <a:ext cx="695642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4400">
                <a:solidFill>
                  <a:schemeClr val="tx2"/>
                </a:solidFill>
                <a:latin typeface="Arial" charset="0"/>
              </a:defRPr>
            </a:lvl1pPr>
            <a:lvl2pPr>
              <a:defRPr sz="4400">
                <a:solidFill>
                  <a:schemeClr val="tx2"/>
                </a:solidFill>
                <a:latin typeface="Arial" charset="0"/>
              </a:defRPr>
            </a:lvl2pPr>
            <a:lvl3pPr>
              <a:defRPr sz="4400">
                <a:solidFill>
                  <a:schemeClr val="tx2"/>
                </a:solidFill>
                <a:latin typeface="Arial" charset="0"/>
              </a:defRPr>
            </a:lvl3pPr>
            <a:lvl4pPr>
              <a:defRPr sz="4400">
                <a:solidFill>
                  <a:schemeClr val="tx2"/>
                </a:solidFill>
                <a:latin typeface="Arial" charset="0"/>
              </a:defRPr>
            </a:lvl4pPr>
            <a:lvl5pPr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52" name="Rectangle 28"/>
          <p:cNvSpPr>
            <a:spLocks noChangeArrowheads="1"/>
          </p:cNvSpPr>
          <p:nvPr userDrawn="1"/>
        </p:nvSpPr>
        <p:spPr bwMode="auto">
          <a:xfrm>
            <a:off x="838200" y="2057400"/>
            <a:ext cx="6858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z="1600">
              <a:latin typeface="Arial" charset="0"/>
            </a:endParaRPr>
          </a:p>
        </p:txBody>
      </p:sp>
      <p:sp>
        <p:nvSpPr>
          <p:cNvPr id="1053" name="Text Box 29"/>
          <p:cNvSpPr txBox="1">
            <a:spLocks noChangeArrowheads="1"/>
          </p:cNvSpPr>
          <p:nvPr userDrawn="1"/>
        </p:nvSpPr>
        <p:spPr bwMode="auto">
          <a:xfrm>
            <a:off x="198438" y="6519863"/>
            <a:ext cx="437435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100" noProof="0" dirty="0" smtClean="0">
                <a:solidFill>
                  <a:schemeClr val="bg1"/>
                </a:solidFill>
                <a:latin typeface="Arial" charset="0"/>
              </a:rPr>
              <a:t>(C) Traffic Engineering Research Centre</a:t>
            </a:r>
            <a:endParaRPr lang="en-US" altLang="en-US" sz="1100" noProof="0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4" r:id="rId3"/>
    <p:sldLayoutId id="2147483655" r:id="rId4"/>
    <p:sldLayoutId id="2147483658" r:id="rId5"/>
    <p:sldLayoutId id="2147483659" r:id="rId6"/>
    <p:sldLayoutId id="2147483660" r:id="rId7"/>
    <p:sldLayoutId id="2147483664" r:id="rId8"/>
    <p:sldLayoutId id="2147483665" r:id="rId9"/>
    <p:sldLayoutId id="2147483666" r:id="rId10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2" grpId="0" autoUpdateAnimBg="0"/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torbjorn.haugen@vegvesen.no" TargetMode="External"/><Relationship Id="rId2" Type="http://schemas.openxmlformats.org/officeDocument/2006/relationships/hyperlink" Target="mailto:torbjorn.haugen@ntnu.no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reisetider.no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755576" y="2060848"/>
            <a:ext cx="7730306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spcBef>
                <a:spcPct val="20000"/>
              </a:spcBef>
              <a:defRPr sz="3200">
                <a:solidFill>
                  <a:schemeClr val="tx1"/>
                </a:solidFill>
                <a:latin typeface="Arial" charset="0"/>
              </a:defRPr>
            </a:lvl1pPr>
            <a:lvl2pPr marL="768350" indent="-285750" algn="ctr">
              <a:spcBef>
                <a:spcPct val="20000"/>
              </a:spcBef>
              <a:defRPr sz="2800">
                <a:solidFill>
                  <a:schemeClr val="tx1"/>
                </a:solidFill>
                <a:latin typeface="Arial" charset="0"/>
              </a:defRPr>
            </a:lvl2pPr>
            <a:lvl3pPr marL="1187450" indent="-228600"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655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800" b="1" dirty="0" smtClean="0">
                <a:solidFill>
                  <a:schemeClr val="accent2"/>
                </a:solidFill>
              </a:rPr>
              <a:t>Workshop </a:t>
            </a:r>
            <a:r>
              <a:rPr lang="en-US" altLang="en-US" sz="2800" b="1" dirty="0">
                <a:solidFill>
                  <a:schemeClr val="accent2"/>
                </a:solidFill>
              </a:rPr>
              <a:t>Traffic Management and Control </a:t>
            </a:r>
          </a:p>
          <a:p>
            <a:pPr algn="l" eaLnBrk="1" hangingPunct="1"/>
            <a:r>
              <a:rPr lang="en-US" altLang="en-US" sz="2800" b="1" dirty="0" smtClean="0">
                <a:solidFill>
                  <a:schemeClr val="accent2"/>
                </a:solidFill>
              </a:rPr>
              <a:t>Travel Time Information</a:t>
            </a:r>
          </a:p>
          <a:p>
            <a:pPr algn="l" eaLnBrk="1" hangingPunct="1"/>
            <a:endParaRPr lang="en-US" altLang="en-US" sz="1800" b="1" dirty="0" smtClean="0"/>
          </a:p>
          <a:p>
            <a:pPr algn="l" eaLnBrk="1" hangingPunct="1"/>
            <a:r>
              <a:rPr lang="en-US" altLang="en-US" sz="1800" b="1" dirty="0" smtClean="0"/>
              <a:t/>
            </a:r>
            <a:br>
              <a:rPr lang="en-US" altLang="en-US" sz="1800" b="1" dirty="0" smtClean="0"/>
            </a:br>
            <a:r>
              <a:rPr lang="en-US" altLang="en-US" sz="1800" dirty="0"/>
              <a:t>Oslo</a:t>
            </a:r>
          </a:p>
          <a:p>
            <a:pPr algn="l" eaLnBrk="1" hangingPunct="1"/>
            <a:r>
              <a:rPr lang="en-US" altLang="en-US" sz="1800" dirty="0"/>
              <a:t>2017-06-08</a:t>
            </a:r>
          </a:p>
          <a:p>
            <a:pPr algn="l" eaLnBrk="1" hangingPunct="1"/>
            <a:endParaRPr lang="en-US" altLang="en-US" sz="1800" dirty="0" smtClean="0"/>
          </a:p>
          <a:p>
            <a:pPr algn="l" eaLnBrk="1" hangingPunct="1"/>
            <a:endParaRPr lang="en-US" altLang="en-US" sz="1800" dirty="0" smtClean="0"/>
          </a:p>
          <a:p>
            <a:pPr algn="l" eaLnBrk="1" hangingPunct="1"/>
            <a:r>
              <a:rPr lang="en-US" altLang="en-US" sz="2000" b="1" dirty="0" smtClean="0"/>
              <a:t>Torbjørn Haugen</a:t>
            </a:r>
          </a:p>
          <a:p>
            <a:pPr algn="l" eaLnBrk="1" hangingPunct="1"/>
            <a:r>
              <a:rPr lang="en-US" altLang="en-US" sz="1800" dirty="0" smtClean="0"/>
              <a:t>Traffic Engineering Research Centre</a:t>
            </a:r>
          </a:p>
          <a:p>
            <a:pPr algn="l" eaLnBrk="1" hangingPunct="1"/>
            <a:r>
              <a:rPr lang="en-US" altLang="en-US" sz="1800" dirty="0" smtClean="0"/>
              <a:t>Department of Civil and Transport Engineering, NTNU</a:t>
            </a:r>
          </a:p>
          <a:p>
            <a:pPr algn="l" eaLnBrk="1" hangingPunct="1"/>
            <a:r>
              <a:rPr lang="en-US" altLang="en-US" sz="1800" i="1" dirty="0" smtClean="0">
                <a:solidFill>
                  <a:schemeClr val="accent4"/>
                </a:solidFill>
              </a:rPr>
              <a:t>E-mail: torbjorn.haugen@ntnu.no</a:t>
            </a:r>
            <a:endParaRPr lang="en-US" altLang="en-US" sz="1800" i="1" dirty="0">
              <a:solidFill>
                <a:schemeClr val="accent4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620688"/>
            <a:ext cx="2689746" cy="120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4400"/>
            <a:r>
              <a:rPr lang="nb-NO" altLang="nb-NO" dirty="0" smtClean="0"/>
              <a:t>The Travel Time System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1524000"/>
            <a:ext cx="8091488" cy="4391025"/>
          </a:xfrm>
        </p:spPr>
        <p:txBody>
          <a:bodyPr/>
          <a:lstStyle/>
          <a:p>
            <a:pPr defTabSz="914400"/>
            <a:r>
              <a:rPr lang="nb-NO" altLang="nb-NO" dirty="0" smtClean="0"/>
              <a:t>Technology</a:t>
            </a:r>
          </a:p>
          <a:p>
            <a:pPr defTabSz="914400"/>
            <a:endParaRPr lang="nb-NO" altLang="nb-NO" dirty="0" smtClean="0"/>
          </a:p>
          <a:p>
            <a:pPr defTabSz="914400"/>
            <a:r>
              <a:rPr lang="nb-NO" altLang="nb-NO" dirty="0" err="1" smtClean="0"/>
              <a:t>Filtering</a:t>
            </a:r>
            <a:r>
              <a:rPr lang="nb-NO" altLang="nb-NO" dirty="0" smtClean="0"/>
              <a:t> </a:t>
            </a:r>
            <a:r>
              <a:rPr lang="nb-NO" altLang="nb-NO" dirty="0" err="1" smtClean="0"/>
              <a:t>Algorithms</a:t>
            </a:r>
            <a:endParaRPr lang="nb-NO" altLang="nb-NO" dirty="0"/>
          </a:p>
          <a:p>
            <a:pPr defTabSz="914400"/>
            <a:endParaRPr lang="nb-NO" altLang="nb-NO" dirty="0" smtClean="0"/>
          </a:p>
          <a:p>
            <a:pPr defTabSz="914400"/>
            <a:r>
              <a:rPr lang="nb-NO" altLang="nb-NO" dirty="0" smtClean="0"/>
              <a:t>Travel time </a:t>
            </a:r>
            <a:r>
              <a:rPr lang="nb-NO" altLang="nb-NO" dirty="0" err="1" smtClean="0"/>
              <a:t>aggregation</a:t>
            </a:r>
            <a:r>
              <a:rPr lang="nb-NO" altLang="nb-NO" dirty="0" smtClean="0"/>
              <a:t> and </a:t>
            </a:r>
            <a:r>
              <a:rPr lang="nb-NO" altLang="nb-NO" dirty="0" err="1" smtClean="0"/>
              <a:t>calculation</a:t>
            </a:r>
            <a:endParaRPr lang="nb-NO" altLang="nb-NO" dirty="0" smtClean="0"/>
          </a:p>
        </p:txBody>
      </p:sp>
    </p:spTree>
    <p:extLst>
      <p:ext uri="{BB962C8B-B14F-4D97-AF65-F5344CB8AC3E}">
        <p14:creationId xmlns:p14="http://schemas.microsoft.com/office/powerpoint/2010/main" val="4217038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4400"/>
            <a:r>
              <a:rPr lang="nb-NO" altLang="nb-NO" dirty="0" smtClean="0"/>
              <a:t>Travel Time – Definitions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1524000"/>
            <a:ext cx="8091488" cy="4391025"/>
          </a:xfrm>
        </p:spPr>
        <p:txBody>
          <a:bodyPr/>
          <a:lstStyle/>
          <a:p>
            <a:pPr defTabSz="914400"/>
            <a:r>
              <a:rPr lang="nb-NO" altLang="nb-NO" dirty="0" err="1" smtClean="0"/>
              <a:t>Registration</a:t>
            </a:r>
            <a:endParaRPr lang="nb-NO" altLang="nb-NO" dirty="0" smtClean="0"/>
          </a:p>
          <a:p>
            <a:pPr defTabSz="914400"/>
            <a:endParaRPr lang="nb-NO" altLang="nb-NO" dirty="0" smtClean="0"/>
          </a:p>
          <a:p>
            <a:pPr defTabSz="914400"/>
            <a:r>
              <a:rPr lang="nb-NO" altLang="nb-NO" dirty="0" err="1" smtClean="0"/>
              <a:t>Estimation</a:t>
            </a:r>
            <a:r>
              <a:rPr lang="nb-NO" altLang="nb-NO" dirty="0" smtClean="0"/>
              <a:t> </a:t>
            </a:r>
          </a:p>
          <a:p>
            <a:pPr defTabSz="914400"/>
            <a:endParaRPr lang="nb-NO" altLang="nb-NO" dirty="0" smtClean="0"/>
          </a:p>
          <a:p>
            <a:pPr defTabSz="914400"/>
            <a:r>
              <a:rPr lang="nb-NO" altLang="nb-NO" dirty="0" err="1" smtClean="0"/>
              <a:t>Prediction</a:t>
            </a:r>
            <a:endParaRPr lang="nb-NO" altLang="nb-NO" dirty="0" smtClean="0"/>
          </a:p>
        </p:txBody>
      </p:sp>
    </p:spTree>
    <p:extLst>
      <p:ext uri="{BB962C8B-B14F-4D97-AF65-F5344CB8AC3E}">
        <p14:creationId xmlns:p14="http://schemas.microsoft.com/office/powerpoint/2010/main" val="29890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4400"/>
            <a:r>
              <a:rPr lang="nb-NO" altLang="nb-NO" dirty="0"/>
              <a:t>Test </a:t>
            </a:r>
            <a:r>
              <a:rPr lang="nb-NO" altLang="nb-NO" dirty="0" err="1"/>
              <a:t>site</a:t>
            </a:r>
            <a:r>
              <a:rPr lang="nb-NO" altLang="nb-NO" dirty="0"/>
              <a:t> / Equipment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16038"/>
            <a:ext cx="5956300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300" y="1988840"/>
            <a:ext cx="3156581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78288"/>
            <a:ext cx="5875338" cy="277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269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defTabSz="914400"/>
            <a:r>
              <a:rPr lang="en-US" altLang="nb-NO" dirty="0" smtClean="0"/>
              <a:t>Test Trondheim – Bluetooth </a:t>
            </a:r>
            <a:r>
              <a:rPr lang="en-US" altLang="nb-NO" dirty="0"/>
              <a:t>vs </a:t>
            </a:r>
            <a:r>
              <a:rPr lang="en-US" altLang="nb-NO" dirty="0" err="1" smtClean="0"/>
              <a:t>AutoPASS</a:t>
            </a:r>
            <a:r>
              <a:rPr lang="en-US" altLang="nb-NO" dirty="0" smtClean="0"/>
              <a:t/>
            </a:r>
            <a:br>
              <a:rPr lang="en-US" altLang="nb-NO" dirty="0" smtClean="0"/>
            </a:br>
            <a:r>
              <a:rPr lang="en-US" altLang="nb-NO" dirty="0"/>
              <a:t/>
            </a:r>
            <a:br>
              <a:rPr lang="en-US" altLang="nb-NO" dirty="0"/>
            </a:br>
            <a:r>
              <a:rPr lang="en-US" altLang="nb-NO" dirty="0"/>
              <a:t>Number of travel times</a:t>
            </a:r>
            <a:endParaRPr lang="nb-NO" altLang="nb-NO" dirty="0" smtClean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2204864"/>
            <a:ext cx="8713788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258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defTabSz="914400"/>
            <a:r>
              <a:rPr lang="en-US" altLang="nb-NO" dirty="0" smtClean="0"/>
              <a:t>Test Trondheim – Bluetooth </a:t>
            </a:r>
            <a:r>
              <a:rPr lang="en-US" altLang="nb-NO" dirty="0"/>
              <a:t>vs </a:t>
            </a:r>
            <a:r>
              <a:rPr lang="en-US" altLang="nb-NO" dirty="0" err="1" smtClean="0"/>
              <a:t>AutoPASS</a:t>
            </a:r>
            <a:r>
              <a:rPr lang="en-US" altLang="nb-NO" dirty="0" smtClean="0"/>
              <a:t/>
            </a:r>
            <a:br>
              <a:rPr lang="en-US" altLang="nb-NO" dirty="0" smtClean="0"/>
            </a:br>
            <a:r>
              <a:rPr lang="en-US" altLang="nb-NO" dirty="0"/>
              <a:t/>
            </a:r>
            <a:br>
              <a:rPr lang="en-US" altLang="nb-NO" dirty="0"/>
            </a:br>
            <a:r>
              <a:rPr lang="en-US" altLang="nb-NO" dirty="0"/>
              <a:t>Number of travel times</a:t>
            </a:r>
            <a:endParaRPr lang="nb-NO" altLang="nb-NO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204864"/>
            <a:ext cx="8713788" cy="347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255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nb-NO" dirty="0" smtClean="0"/>
              <a:t>Test Bluetooth Oslo 2012 - Travel Time</a:t>
            </a:r>
          </a:p>
        </p:txBody>
      </p:sp>
      <p:pic>
        <p:nvPicPr>
          <p:cNvPr id="1638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527175"/>
            <a:ext cx="4860925" cy="260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3768725"/>
            <a:ext cx="5019675" cy="263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9" name="TekstSylinder 1"/>
          <p:cNvSpPr txBox="1">
            <a:spLocks noChangeArrowheads="1"/>
          </p:cNvSpPr>
          <p:nvPr/>
        </p:nvSpPr>
        <p:spPr bwMode="auto">
          <a:xfrm>
            <a:off x="488950" y="4900613"/>
            <a:ext cx="36703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nb-NO" altLang="nb-NO" sz="2000" dirty="0" err="1"/>
              <a:t>AutoPASS</a:t>
            </a:r>
            <a:r>
              <a:rPr lang="nb-NO" altLang="nb-NO" sz="2000" dirty="0"/>
              <a:t> – Mode </a:t>
            </a:r>
            <a:r>
              <a:rPr lang="nb-NO" altLang="nb-NO" sz="2000" dirty="0" err="1"/>
              <a:t>based</a:t>
            </a:r>
            <a:r>
              <a:rPr lang="nb-NO" altLang="nb-NO" sz="2000" dirty="0"/>
              <a:t> </a:t>
            </a:r>
          </a:p>
          <a:p>
            <a:r>
              <a:rPr lang="nb-NO" altLang="nb-NO" sz="2000" dirty="0"/>
              <a:t>Bluetooth – Mode </a:t>
            </a:r>
            <a:r>
              <a:rPr lang="nb-NO" altLang="nb-NO" sz="2000" dirty="0" err="1"/>
              <a:t>based</a:t>
            </a:r>
            <a:r>
              <a:rPr lang="nb-NO" altLang="nb-NO" sz="2000" dirty="0"/>
              <a:t> </a:t>
            </a:r>
          </a:p>
          <a:p>
            <a:r>
              <a:rPr lang="nb-NO" altLang="nb-NO" sz="2000" dirty="0" smtClean="0"/>
              <a:t>Bluetooth </a:t>
            </a:r>
            <a:r>
              <a:rPr lang="nb-NO" altLang="nb-NO" sz="2000" dirty="0"/>
              <a:t>– AADI (</a:t>
            </a:r>
            <a:r>
              <a:rPr lang="nb-NO" altLang="nb-NO" sz="2000" dirty="0" err="1"/>
              <a:t>TrafficNow</a:t>
            </a:r>
            <a:r>
              <a:rPr lang="nb-NO" altLang="nb-NO" sz="2000" dirty="0"/>
              <a:t>)</a:t>
            </a:r>
          </a:p>
        </p:txBody>
      </p:sp>
      <p:cxnSp>
        <p:nvCxnSpPr>
          <p:cNvPr id="4" name="Rett linje 3"/>
          <p:cNvCxnSpPr/>
          <p:nvPr/>
        </p:nvCxnSpPr>
        <p:spPr>
          <a:xfrm>
            <a:off x="180975" y="5084763"/>
            <a:ext cx="307975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tt linje 8"/>
          <p:cNvCxnSpPr/>
          <p:nvPr/>
        </p:nvCxnSpPr>
        <p:spPr>
          <a:xfrm>
            <a:off x="177800" y="5408613"/>
            <a:ext cx="307975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tt linje 9"/>
          <p:cNvCxnSpPr/>
          <p:nvPr/>
        </p:nvCxnSpPr>
        <p:spPr>
          <a:xfrm>
            <a:off x="177800" y="5661025"/>
            <a:ext cx="307975" cy="0"/>
          </a:xfrm>
          <a:prstGeom prst="line">
            <a:avLst/>
          </a:prstGeom>
          <a:ln w="19050">
            <a:solidFill>
              <a:srgbClr val="808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96730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nb-NO" dirty="0" smtClean="0"/>
              <a:t>Travel Time </a:t>
            </a:r>
            <a:r>
              <a:rPr lang="nb-NO" dirty="0" err="1" smtClean="0"/>
              <a:t>Prediction</a:t>
            </a:r>
            <a:r>
              <a:rPr lang="nb-NO" dirty="0" smtClean="0"/>
              <a:t> - Stavanger 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51520" y="1500188"/>
            <a:ext cx="5976664" cy="4038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</a:pPr>
            <a:endParaRPr lang="en-US" altLang="nb-NO" sz="2000" kern="0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3505"/>
            <a:ext cx="5016802" cy="4265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990600"/>
            <a:ext cx="3086100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193" y="2321110"/>
            <a:ext cx="3924300" cy="451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5167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4400"/>
            <a:r>
              <a:rPr lang="nb-NO" altLang="nb-NO" dirty="0" smtClean="0"/>
              <a:t>Project- and </a:t>
            </a:r>
            <a:r>
              <a:rPr lang="nb-NO" altLang="nb-NO" dirty="0" err="1"/>
              <a:t>m</a:t>
            </a:r>
            <a:r>
              <a:rPr lang="nb-NO" altLang="nb-NO" dirty="0" err="1" smtClean="0"/>
              <a:t>asterthesis</a:t>
            </a:r>
            <a:r>
              <a:rPr lang="nb-NO" altLang="nb-NO" dirty="0" smtClean="0"/>
              <a:t>  </a:t>
            </a:r>
            <a:r>
              <a:rPr lang="nb-NO" altLang="nb-NO" dirty="0" smtClean="0"/>
              <a:t>2014/15</a:t>
            </a:r>
          </a:p>
        </p:txBody>
      </p:sp>
      <p:pic>
        <p:nvPicPr>
          <p:cNvPr id="3" name="Bild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268760"/>
            <a:ext cx="7381875" cy="2352675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226" y="3717032"/>
            <a:ext cx="7248525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517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nb-NO" dirty="0" smtClean="0"/>
              <a:t>Bicycle Travel Time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26276" y="1007906"/>
            <a:ext cx="6775416" cy="4860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51520" y="1500188"/>
            <a:ext cx="3676972" cy="4038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nb-NO" sz="2000" kern="0" dirty="0" smtClean="0"/>
              <a:t>Bluetooth and </a:t>
            </a:r>
            <a:r>
              <a:rPr lang="en-US" altLang="nb-NO" sz="2000" kern="0" dirty="0" err="1" smtClean="0"/>
              <a:t>WiFi</a:t>
            </a:r>
            <a:endParaRPr lang="en-US" altLang="nb-NO" sz="2000" kern="0" dirty="0" smtClean="0"/>
          </a:p>
          <a:p>
            <a:pPr eaLnBrk="1" hangingPunct="1">
              <a:lnSpc>
                <a:spcPct val="90000"/>
              </a:lnSpc>
            </a:pPr>
            <a:endParaRPr lang="en-US" altLang="nb-NO" sz="2000" kern="0" dirty="0"/>
          </a:p>
          <a:p>
            <a:pPr eaLnBrk="1" hangingPunct="1">
              <a:lnSpc>
                <a:spcPct val="90000"/>
              </a:lnSpc>
            </a:pPr>
            <a:r>
              <a:rPr lang="en-US" altLang="nb-NO" sz="2000" kern="0" dirty="0" smtClean="0"/>
              <a:t>Test of technology and correlation between geometry and speed</a:t>
            </a:r>
          </a:p>
        </p:txBody>
      </p:sp>
    </p:spTree>
    <p:extLst>
      <p:ext uri="{BB962C8B-B14F-4D97-AF65-F5344CB8AC3E}">
        <p14:creationId xmlns:p14="http://schemas.microsoft.com/office/powerpoint/2010/main" val="24400869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nb-NO" dirty="0" smtClean="0"/>
              <a:t>Bicycle Travel Time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5580111" cy="29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782689"/>
            <a:ext cx="5868144" cy="3067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31389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4400"/>
            <a:r>
              <a:rPr lang="nb-NO" altLang="nb-NO" dirty="0" smtClean="0"/>
              <a:t>Content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1524000"/>
            <a:ext cx="8091488" cy="4391025"/>
          </a:xfrm>
        </p:spPr>
        <p:txBody>
          <a:bodyPr/>
          <a:lstStyle/>
          <a:p>
            <a:r>
              <a:rPr lang="en-GB" dirty="0" smtClean="0"/>
              <a:t>The Norwegian Travel Time Information system</a:t>
            </a:r>
            <a:endParaRPr lang="en-GB" dirty="0"/>
          </a:p>
          <a:p>
            <a:endParaRPr lang="en-GB" dirty="0"/>
          </a:p>
          <a:p>
            <a:r>
              <a:rPr lang="en-GB" dirty="0" smtClean="0"/>
              <a:t>Travel Time - Definitions </a:t>
            </a:r>
          </a:p>
          <a:p>
            <a:endParaRPr lang="en-GB" dirty="0" smtClean="0"/>
          </a:p>
          <a:p>
            <a:r>
              <a:rPr lang="en-GB" dirty="0" smtClean="0"/>
              <a:t>Test of other technologies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Bicycle Travel Times</a:t>
            </a:r>
            <a:endParaRPr lang="en-GB" dirty="0"/>
          </a:p>
          <a:p>
            <a:pPr marL="0" indent="0" defTabSz="914400">
              <a:buNone/>
            </a:pPr>
            <a:r>
              <a:rPr lang="nb-NO" altLang="nb-NO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540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t Placeholder 2"/>
          <p:cNvSpPr txBox="1">
            <a:spLocks/>
          </p:cNvSpPr>
          <p:nvPr/>
        </p:nvSpPr>
        <p:spPr bwMode="auto">
          <a:xfrm>
            <a:off x="546100" y="1971675"/>
            <a:ext cx="7770813" cy="343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/>
          <a:lstStyle>
            <a:lvl1pPr defTabSz="912813">
              <a:defRPr sz="3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12813">
              <a:defRPr sz="3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12813">
              <a:defRPr sz="3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12813">
              <a:defRPr sz="3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12813">
              <a:defRPr sz="3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ts val="438"/>
              </a:spcBef>
              <a:buClr>
                <a:srgbClr val="ED9300"/>
              </a:buClr>
              <a:buFont typeface="Arial" charset="0"/>
              <a:buNone/>
            </a:pPr>
            <a:endParaRPr lang="nb-NO" altLang="nb-NO" sz="2000"/>
          </a:p>
          <a:p>
            <a:pPr eaLnBrk="1" hangingPunct="1">
              <a:spcBef>
                <a:spcPts val="438"/>
              </a:spcBef>
              <a:buClr>
                <a:srgbClr val="ED9300"/>
              </a:buClr>
              <a:buFont typeface="Arial" charset="0"/>
              <a:buNone/>
            </a:pPr>
            <a:r>
              <a:rPr lang="nb-NO" altLang="nb-NO" sz="2000"/>
              <a:t>Torbjørn Haugen, </a:t>
            </a:r>
          </a:p>
          <a:p>
            <a:pPr eaLnBrk="1" hangingPunct="1">
              <a:spcBef>
                <a:spcPts val="438"/>
              </a:spcBef>
              <a:buClr>
                <a:srgbClr val="ED9300"/>
              </a:buClr>
              <a:buFont typeface="Arial" charset="0"/>
              <a:buNone/>
            </a:pPr>
            <a:r>
              <a:rPr lang="nb-NO" altLang="nb-NO" sz="2000">
                <a:hlinkClick r:id="rId2"/>
              </a:rPr>
              <a:t>torbjorn.haugen@ntnu.no</a:t>
            </a:r>
            <a:r>
              <a:rPr lang="nb-NO" altLang="nb-NO" sz="2000"/>
              <a:t> or </a:t>
            </a:r>
            <a:r>
              <a:rPr lang="nb-NO" altLang="nb-NO" sz="2000">
                <a:hlinkClick r:id="rId3"/>
              </a:rPr>
              <a:t>torbjorn.haugen@vegvesen.no</a:t>
            </a:r>
            <a:r>
              <a:rPr lang="nb-NO" altLang="nb-NO" sz="2000"/>
              <a:t> , </a:t>
            </a:r>
          </a:p>
          <a:p>
            <a:pPr eaLnBrk="1" hangingPunct="1">
              <a:spcBef>
                <a:spcPts val="438"/>
              </a:spcBef>
              <a:buClr>
                <a:srgbClr val="ED9300"/>
              </a:buClr>
              <a:buFont typeface="Arial" charset="0"/>
              <a:buNone/>
            </a:pPr>
            <a:r>
              <a:rPr lang="nb-NO" altLang="nb-NO" sz="2000"/>
              <a:t>+47 907 77 865</a:t>
            </a:r>
          </a:p>
          <a:p>
            <a:pPr eaLnBrk="1" hangingPunct="1">
              <a:spcBef>
                <a:spcPts val="438"/>
              </a:spcBef>
              <a:buClr>
                <a:srgbClr val="ED9300"/>
              </a:buClr>
              <a:buFont typeface="Arial" charset="0"/>
              <a:buNone/>
            </a:pPr>
            <a:endParaRPr lang="nb-NO" altLang="nb-NO" sz="2000"/>
          </a:p>
        </p:txBody>
      </p:sp>
      <p:sp>
        <p:nvSpPr>
          <p:cNvPr id="28675" name="Tittel 1"/>
          <p:cNvSpPr txBox="1">
            <a:spLocks/>
          </p:cNvSpPr>
          <p:nvPr/>
        </p:nvSpPr>
        <p:spPr bwMode="auto">
          <a:xfrm>
            <a:off x="546100" y="5334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nb-NO" altLang="nb-NO" sz="4400">
                <a:solidFill>
                  <a:schemeClr val="tx2"/>
                </a:solidFill>
              </a:rPr>
              <a:t>Questions ?</a:t>
            </a:r>
          </a:p>
        </p:txBody>
      </p:sp>
    </p:spTree>
    <p:extLst>
      <p:ext uri="{BB962C8B-B14F-4D97-AF65-F5344CB8AC3E}">
        <p14:creationId xmlns:p14="http://schemas.microsoft.com/office/powerpoint/2010/main" val="267181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4400"/>
            <a:r>
              <a:rPr lang="nb-NO" altLang="nb-NO"/>
              <a:t>Why</a:t>
            </a:r>
            <a:r>
              <a:rPr lang="nb-NO" altLang="nb-NO" dirty="0"/>
              <a:t> Travel Time?</a:t>
            </a:r>
            <a:endParaRPr lang="nb-NO" altLang="nb-NO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1524000"/>
            <a:ext cx="8091488" cy="4391025"/>
          </a:xfrm>
        </p:spPr>
        <p:txBody>
          <a:bodyPr/>
          <a:lstStyle/>
          <a:p>
            <a:pPr defTabSz="914400"/>
            <a:r>
              <a:rPr lang="nb-NO" altLang="nb-NO" dirty="0" err="1" smtClean="0"/>
              <a:t>Traffic</a:t>
            </a:r>
            <a:r>
              <a:rPr lang="nb-NO" altLang="nb-NO" dirty="0" smtClean="0"/>
              <a:t> Information</a:t>
            </a:r>
          </a:p>
          <a:p>
            <a:pPr defTabSz="914400"/>
            <a:endParaRPr lang="nb-NO" altLang="nb-NO" dirty="0" smtClean="0"/>
          </a:p>
          <a:p>
            <a:pPr defTabSz="914400"/>
            <a:r>
              <a:rPr lang="nb-NO" altLang="nb-NO" dirty="0" err="1" smtClean="0"/>
              <a:t>Before</a:t>
            </a:r>
            <a:r>
              <a:rPr lang="nb-NO" altLang="nb-NO" dirty="0" smtClean="0"/>
              <a:t> – </a:t>
            </a:r>
            <a:r>
              <a:rPr lang="nb-NO" altLang="nb-NO" dirty="0" err="1"/>
              <a:t>A</a:t>
            </a:r>
            <a:r>
              <a:rPr lang="nb-NO" altLang="nb-NO" dirty="0" err="1" smtClean="0"/>
              <a:t>fter</a:t>
            </a:r>
            <a:r>
              <a:rPr lang="nb-NO" altLang="nb-NO" dirty="0" smtClean="0"/>
              <a:t> studies</a:t>
            </a:r>
          </a:p>
          <a:p>
            <a:pPr defTabSz="914400"/>
            <a:endParaRPr lang="nb-NO" altLang="nb-NO" dirty="0" smtClean="0"/>
          </a:p>
          <a:p>
            <a:pPr defTabSz="914400"/>
            <a:r>
              <a:rPr lang="nb-NO" altLang="nb-NO" dirty="0" err="1" smtClean="0"/>
              <a:t>Traffic</a:t>
            </a:r>
            <a:r>
              <a:rPr lang="nb-NO" altLang="nb-NO" dirty="0" smtClean="0"/>
              <a:t> </a:t>
            </a:r>
            <a:r>
              <a:rPr lang="nb-NO" altLang="nb-NO" dirty="0" err="1" smtClean="0"/>
              <a:t>analysis</a:t>
            </a:r>
            <a:endParaRPr lang="nb-NO" altLang="nb-NO" dirty="0" smtClean="0"/>
          </a:p>
          <a:p>
            <a:pPr defTabSz="914400"/>
            <a:endParaRPr lang="nb-NO" altLang="nb-NO" dirty="0" smtClean="0"/>
          </a:p>
          <a:p>
            <a:pPr defTabSz="914400"/>
            <a:r>
              <a:rPr lang="nb-NO" altLang="nb-NO" dirty="0" err="1" smtClean="0"/>
              <a:t>Performance</a:t>
            </a:r>
            <a:r>
              <a:rPr lang="nb-NO" altLang="nb-NO" dirty="0" smtClean="0"/>
              <a:t> Index</a:t>
            </a:r>
          </a:p>
          <a:p>
            <a:pPr marL="0" indent="0" defTabSz="914400">
              <a:buNone/>
            </a:pPr>
            <a:r>
              <a:rPr lang="nb-NO" altLang="nb-NO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6419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nb-NO" dirty="0" smtClean="0"/>
              <a:t>Road sections </a:t>
            </a:r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1525" y="1052736"/>
            <a:ext cx="4105275" cy="5086350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1556792"/>
            <a:ext cx="3460626" cy="1584176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nb-NO" altLang="nb-NO" kern="0" dirty="0" smtClean="0"/>
              <a:t>Main </a:t>
            </a:r>
            <a:r>
              <a:rPr lang="nb-NO" altLang="nb-NO" kern="0" dirty="0" err="1" smtClean="0"/>
              <a:t>roads</a:t>
            </a:r>
            <a:r>
              <a:rPr lang="nb-NO" altLang="nb-NO" kern="0" dirty="0" smtClean="0"/>
              <a:t> in and </a:t>
            </a:r>
            <a:r>
              <a:rPr lang="nb-NO" altLang="nb-NO" kern="0" dirty="0" err="1" smtClean="0"/>
              <a:t>around</a:t>
            </a:r>
            <a:r>
              <a:rPr lang="nb-NO" altLang="nb-NO" kern="0" dirty="0" smtClean="0"/>
              <a:t> </a:t>
            </a:r>
            <a:r>
              <a:rPr lang="nb-NO" altLang="nb-NO" kern="0" dirty="0" err="1" smtClean="0"/>
              <a:t>some</a:t>
            </a:r>
            <a:r>
              <a:rPr lang="nb-NO" altLang="nb-NO" kern="0" dirty="0" smtClean="0"/>
              <a:t> </a:t>
            </a:r>
            <a:r>
              <a:rPr lang="nb-NO" altLang="nb-NO" kern="0" dirty="0" err="1" smtClean="0"/>
              <a:t>large</a:t>
            </a:r>
            <a:r>
              <a:rPr lang="nb-NO" altLang="nb-NO" kern="0" dirty="0" smtClean="0"/>
              <a:t> </a:t>
            </a:r>
            <a:r>
              <a:rPr lang="nb-NO" altLang="nb-NO" kern="0" dirty="0" err="1" smtClean="0"/>
              <a:t>cities</a:t>
            </a:r>
            <a:endParaRPr lang="nb-NO" altLang="nb-NO" kern="0" dirty="0" smtClean="0"/>
          </a:p>
          <a:p>
            <a:pPr eaLnBrk="1" hangingPunct="1"/>
            <a:endParaRPr lang="nb-NO" altLang="nb-NO" kern="0" dirty="0" smtClean="0"/>
          </a:p>
          <a:p>
            <a:pPr eaLnBrk="1" hangingPunct="1"/>
            <a:r>
              <a:rPr lang="nb-NO" altLang="nb-NO" kern="0" dirty="0" smtClean="0"/>
              <a:t>Main </a:t>
            </a:r>
            <a:r>
              <a:rPr lang="nb-NO" altLang="nb-NO" kern="0" dirty="0" err="1" smtClean="0"/>
              <a:t>road</a:t>
            </a:r>
            <a:r>
              <a:rPr lang="nb-NO" altLang="nb-NO" kern="0" dirty="0" smtClean="0"/>
              <a:t> </a:t>
            </a:r>
            <a:r>
              <a:rPr lang="nb-NO" altLang="nb-NO" kern="0" dirty="0" err="1" smtClean="0"/>
              <a:t>between</a:t>
            </a:r>
            <a:r>
              <a:rPr lang="nb-NO" altLang="nb-NO" kern="0" dirty="0" smtClean="0"/>
              <a:t> </a:t>
            </a:r>
            <a:r>
              <a:rPr lang="nb-NO" altLang="nb-NO" kern="0" dirty="0" err="1" smtClean="0"/>
              <a:t>cities</a:t>
            </a:r>
            <a:r>
              <a:rPr lang="nb-NO" altLang="nb-NO" kern="0" dirty="0" smtClean="0"/>
              <a:t> in </a:t>
            </a:r>
            <a:r>
              <a:rPr lang="nb-NO" altLang="nb-NO" kern="0" dirty="0" err="1" smtClean="0"/>
              <a:t>Eastern</a:t>
            </a:r>
            <a:r>
              <a:rPr lang="nb-NO" altLang="nb-NO" kern="0" dirty="0" smtClean="0"/>
              <a:t> Norway </a:t>
            </a:r>
          </a:p>
          <a:p>
            <a:pPr marL="0" indent="0" eaLnBrk="1" hangingPunct="1">
              <a:buFontTx/>
              <a:buNone/>
            </a:pPr>
            <a:r>
              <a:rPr lang="nb-NO" altLang="nb-NO" kern="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6142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4400"/>
            <a:r>
              <a:rPr lang="nb-NO" altLang="nb-NO" smtClean="0"/>
              <a:t>OBU and Antennas</a:t>
            </a:r>
            <a:endParaRPr lang="en-US" altLang="nb-NO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899025" y="5207000"/>
            <a:ext cx="3425825" cy="1054100"/>
          </a:xfrm>
        </p:spPr>
        <p:txBody>
          <a:bodyPr/>
          <a:lstStyle/>
          <a:p>
            <a:pPr defTabSz="914400"/>
            <a:r>
              <a:rPr lang="nb-NO" altLang="nb-NO" smtClean="0"/>
              <a:t>One antenna in each direction</a:t>
            </a:r>
          </a:p>
          <a:p>
            <a:pPr defTabSz="914400"/>
            <a:endParaRPr lang="en-US" altLang="nb-NO" smtClean="0"/>
          </a:p>
        </p:txBody>
      </p:sp>
      <p:pic>
        <p:nvPicPr>
          <p:cNvPr id="25604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7050" y="1423988"/>
            <a:ext cx="3427413" cy="17097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605" name="Picture 5" descr="MultiReader 3"/>
          <p:cNvPicPr>
            <a:picLocks noGrp="1" noChangeArrowheads="1"/>
          </p:cNvPicPr>
          <p:nvPr>
            <p:ph sz="half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6288" y="3287713"/>
            <a:ext cx="2487612" cy="235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606" name="Picture 6" descr="IMGP387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42" t="9769" r="26657" b="19954"/>
          <a:stretch>
            <a:fillRect/>
          </a:stretch>
        </p:blipFill>
        <p:spPr>
          <a:xfrm>
            <a:off x="4895850" y="1327150"/>
            <a:ext cx="3429000" cy="388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607" name="Picture 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70888" y="0"/>
            <a:ext cx="773112" cy="1303338"/>
          </a:xfrm>
          <a:noFill/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6192131"/>
      </p:ext>
    </p:extLst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nb-NO" dirty="0" smtClean="0"/>
              <a:t>Travel Time - Stavanger 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51520" y="1500188"/>
            <a:ext cx="5976664" cy="4038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90000"/>
              </a:lnSpc>
            </a:pPr>
            <a:endParaRPr lang="en-US" altLang="nb-NO" sz="2000" kern="0" dirty="0" smtClean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340768"/>
            <a:ext cx="3924773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003" y="1340768"/>
            <a:ext cx="4136710" cy="47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ktangel 2"/>
          <p:cNvSpPr/>
          <p:nvPr/>
        </p:nvSpPr>
        <p:spPr>
          <a:xfrm>
            <a:off x="3900612" y="3720380"/>
            <a:ext cx="524338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44550" lvl="2" defTabSz="703263"/>
            <a:r>
              <a:rPr lang="nb-NO" altLang="nb-NO" sz="2000" b="1" dirty="0">
                <a:solidFill>
                  <a:srgbClr val="13BB01"/>
                </a:solidFill>
                <a:latin typeface="Times" pitchFamily="18" charset="0"/>
              </a:rPr>
              <a:t>Green 	</a:t>
            </a:r>
            <a:r>
              <a:rPr lang="nb-NO" altLang="nb-NO" sz="2000" b="1" dirty="0" err="1">
                <a:solidFill>
                  <a:srgbClr val="13BB01"/>
                </a:solidFill>
                <a:latin typeface="Times" pitchFamily="18" charset="0"/>
              </a:rPr>
              <a:t>Delay</a:t>
            </a:r>
            <a:r>
              <a:rPr lang="nb-NO" altLang="nb-NO" sz="2000" b="1" dirty="0">
                <a:solidFill>
                  <a:srgbClr val="13BB01"/>
                </a:solidFill>
                <a:latin typeface="Times" pitchFamily="18" charset="0"/>
              </a:rPr>
              <a:t> &lt; 20%</a:t>
            </a:r>
            <a:r>
              <a:rPr lang="nb-NO" altLang="nb-NO" sz="2000" b="1" dirty="0">
                <a:latin typeface="Times" pitchFamily="18" charset="0"/>
              </a:rPr>
              <a:t> </a:t>
            </a:r>
          </a:p>
          <a:p>
            <a:pPr marL="844550" lvl="2" defTabSz="703263"/>
            <a:r>
              <a:rPr lang="nb-NO" altLang="nb-NO" sz="2000" b="1" dirty="0" err="1">
                <a:solidFill>
                  <a:srgbClr val="FF9933"/>
                </a:solidFill>
                <a:latin typeface="Times" pitchFamily="18" charset="0"/>
              </a:rPr>
              <a:t>Yellow</a:t>
            </a:r>
            <a:r>
              <a:rPr lang="nb-NO" altLang="nb-NO" sz="2000" b="1" dirty="0">
                <a:solidFill>
                  <a:srgbClr val="FF9933"/>
                </a:solidFill>
                <a:latin typeface="Times" pitchFamily="18" charset="0"/>
              </a:rPr>
              <a:t> 	</a:t>
            </a:r>
            <a:r>
              <a:rPr lang="nb-NO" altLang="nb-NO" sz="2000" b="1" dirty="0" err="1">
                <a:solidFill>
                  <a:srgbClr val="FF9933"/>
                </a:solidFill>
                <a:latin typeface="Times" pitchFamily="18" charset="0"/>
              </a:rPr>
              <a:t>Delay</a:t>
            </a:r>
            <a:r>
              <a:rPr lang="nb-NO" altLang="nb-NO" sz="2000" b="1" dirty="0">
                <a:solidFill>
                  <a:srgbClr val="FF9933"/>
                </a:solidFill>
                <a:latin typeface="Times" pitchFamily="18" charset="0"/>
              </a:rPr>
              <a:t> </a:t>
            </a:r>
            <a:r>
              <a:rPr lang="nb-NO" altLang="nb-NO" sz="2000" b="1" dirty="0" err="1">
                <a:solidFill>
                  <a:srgbClr val="FF9933"/>
                </a:solidFill>
                <a:latin typeface="Times" pitchFamily="18" charset="0"/>
              </a:rPr>
              <a:t>between</a:t>
            </a:r>
            <a:r>
              <a:rPr lang="nb-NO" altLang="nb-NO" sz="2000" b="1" dirty="0">
                <a:solidFill>
                  <a:srgbClr val="FF9933"/>
                </a:solidFill>
                <a:latin typeface="Times" pitchFamily="18" charset="0"/>
              </a:rPr>
              <a:t> 20 and 50%</a:t>
            </a:r>
          </a:p>
          <a:p>
            <a:pPr marL="844550" lvl="2" defTabSz="703263"/>
            <a:r>
              <a:rPr lang="nb-NO" altLang="nb-NO" sz="2000" b="1" dirty="0">
                <a:solidFill>
                  <a:srgbClr val="BC0400"/>
                </a:solidFill>
                <a:latin typeface="Times" pitchFamily="18" charset="0"/>
              </a:rPr>
              <a:t>Red	</a:t>
            </a:r>
            <a:r>
              <a:rPr lang="nb-NO" altLang="nb-NO" sz="2000" b="1" dirty="0" smtClean="0">
                <a:solidFill>
                  <a:srgbClr val="BC0400"/>
                </a:solidFill>
                <a:latin typeface="Times" pitchFamily="18" charset="0"/>
              </a:rPr>
              <a:t>	</a:t>
            </a:r>
            <a:r>
              <a:rPr lang="nb-NO" altLang="nb-NO" sz="2000" b="1" dirty="0" err="1" smtClean="0">
                <a:solidFill>
                  <a:srgbClr val="BC0400"/>
                </a:solidFill>
                <a:latin typeface="Times" pitchFamily="18" charset="0"/>
              </a:rPr>
              <a:t>Delay</a:t>
            </a:r>
            <a:r>
              <a:rPr lang="nb-NO" altLang="nb-NO" sz="2000" b="1" dirty="0" smtClean="0">
                <a:solidFill>
                  <a:srgbClr val="BC0400"/>
                </a:solidFill>
                <a:latin typeface="Times" pitchFamily="18" charset="0"/>
              </a:rPr>
              <a:t> </a:t>
            </a:r>
            <a:r>
              <a:rPr lang="nb-NO" altLang="nb-NO" sz="2000" b="1" dirty="0">
                <a:solidFill>
                  <a:srgbClr val="BC0400"/>
                </a:solidFill>
                <a:latin typeface="Times" pitchFamily="18" charset="0"/>
              </a:rPr>
              <a:t>&gt; 50%</a:t>
            </a:r>
            <a:endParaRPr lang="nb-NO" altLang="nb-NO" sz="2000" b="1" dirty="0">
              <a:latin typeface="Times" pitchFamily="18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724128" y="5673056"/>
            <a:ext cx="2463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nb-NO" altLang="nb-NO" dirty="0">
                <a:hlinkClick r:id="rId4"/>
              </a:rPr>
              <a:t>www.reisetider.no</a:t>
            </a:r>
            <a:endParaRPr lang="nb-NO" altLang="nb-NO" dirty="0"/>
          </a:p>
        </p:txBody>
      </p:sp>
    </p:spTree>
    <p:extLst>
      <p:ext uri="{BB962C8B-B14F-4D97-AF65-F5344CB8AC3E}">
        <p14:creationId xmlns:p14="http://schemas.microsoft.com/office/powerpoint/2010/main" val="133633123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4"/>
            <a:ext cx="9073662" cy="54943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Sylinder 1"/>
          <p:cNvSpPr txBox="1"/>
          <p:nvPr/>
        </p:nvSpPr>
        <p:spPr>
          <a:xfrm>
            <a:off x="4139952" y="2276872"/>
            <a:ext cx="4824536" cy="2677656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6360026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4"/>
            <a:ext cx="9073662" cy="54943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56577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4400"/>
            <a:r>
              <a:rPr lang="nb-NO" altLang="nb-NO" dirty="0" err="1" smtClean="0"/>
              <a:t>Average</a:t>
            </a:r>
            <a:r>
              <a:rPr lang="nb-NO" altLang="nb-NO" dirty="0" smtClean="0"/>
              <a:t> Travel Time</a:t>
            </a:r>
          </a:p>
        </p:txBody>
      </p:sp>
      <p:graphicFrame>
        <p:nvGraphicFramePr>
          <p:cNvPr id="5" name="Group 44"/>
          <p:cNvGraphicFramePr>
            <a:graphicFrameLocks noGrp="1"/>
          </p:cNvGraphicFramePr>
          <p:nvPr>
            <p:ph idx="1"/>
          </p:nvPr>
        </p:nvGraphicFramePr>
        <p:xfrm>
          <a:off x="962025" y="1676400"/>
          <a:ext cx="7005638" cy="2914650"/>
        </p:xfrm>
        <a:graphic>
          <a:graphicData uri="http://schemas.openxmlformats.org/drawingml/2006/table">
            <a:tbl>
              <a:tblPr/>
              <a:tblGrid>
                <a:gridCol w="2335213"/>
                <a:gridCol w="2335212"/>
                <a:gridCol w="2335213"/>
              </a:tblGrid>
              <a:tr h="485775"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50000"/>
                        </a:spcAft>
                        <a:buClr>
                          <a:schemeClr val="tx1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nb-NO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Vehicle</a:t>
                      </a:r>
                      <a:endParaRPr kumimoji="0" lang="nb-NO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50000"/>
                        </a:spcAft>
                        <a:buClr>
                          <a:schemeClr val="tx1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nb-N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Time 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50000"/>
                        </a:spcAft>
                        <a:buClr>
                          <a:schemeClr val="tx1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nb-NO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Time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50000"/>
                        </a:spcAft>
                        <a:buClr>
                          <a:schemeClr val="tx1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50000"/>
                        </a:spcAft>
                        <a:buClr>
                          <a:schemeClr val="tx1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15.03.00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50000"/>
                        </a:spcAft>
                        <a:buClr>
                          <a:schemeClr val="tx1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15.09.00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50000"/>
                        </a:spcAft>
                        <a:buClr>
                          <a:schemeClr val="tx1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50000"/>
                        </a:spcAft>
                        <a:buClr>
                          <a:schemeClr val="tx1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15.04.10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50000"/>
                        </a:spcAft>
                        <a:buClr>
                          <a:schemeClr val="tx1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15.09.10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50000"/>
                        </a:spcAft>
                        <a:buClr>
                          <a:schemeClr val="tx1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50000"/>
                        </a:spcAft>
                        <a:buClr>
                          <a:schemeClr val="tx1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15.04.50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50000"/>
                        </a:spcAft>
                        <a:buClr>
                          <a:schemeClr val="tx1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15.11.30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50000"/>
                        </a:spcAft>
                        <a:buClr>
                          <a:schemeClr val="tx1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50000"/>
                        </a:spcAft>
                        <a:buClr>
                          <a:schemeClr val="tx1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15.05.30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50000"/>
                        </a:spcAft>
                        <a:buClr>
                          <a:schemeClr val="tx1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15.09.50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50000"/>
                        </a:spcAft>
                        <a:buClr>
                          <a:schemeClr val="tx1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50000"/>
                        </a:spcAft>
                        <a:buClr>
                          <a:schemeClr val="tx1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15.06.30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50000"/>
                        </a:spcAft>
                        <a:buClr>
                          <a:schemeClr val="tx1"/>
                        </a:buClr>
                        <a:buSzPct val="100000"/>
                        <a:buFontTx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15.10.40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 Box 80"/>
          <p:cNvSpPr txBox="1">
            <a:spLocks noChangeArrowheads="1"/>
          </p:cNvSpPr>
          <p:nvPr/>
        </p:nvSpPr>
        <p:spPr bwMode="auto">
          <a:xfrm>
            <a:off x="1762125" y="5219700"/>
            <a:ext cx="54387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nb-NO" altLang="nb-NO" sz="2800"/>
              <a:t>Average Travel Time 15.05-15.10  ?</a:t>
            </a:r>
          </a:p>
        </p:txBody>
      </p:sp>
    </p:spTree>
    <p:extLst>
      <p:ext uri="{BB962C8B-B14F-4D97-AF65-F5344CB8AC3E}">
        <p14:creationId xmlns:p14="http://schemas.microsoft.com/office/powerpoint/2010/main" val="345814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TNU-SMN">
  <a:themeElements>
    <a:clrScheme name="NTNU-S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TNU-SM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NTNU-S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TNU-SM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TNU-SM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TNU-SM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TNU-SM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TNU-SM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TNU-SM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TNU-SM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TNU-SM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TNU-SM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TNU-SM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TNU-SM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hd:Users:Shared:NTNU-profil og info-arbeid:NTNU-Sparebank1:NTNU-SMN.ppt</Template>
  <TotalTime>8872</TotalTime>
  <Words>285</Words>
  <Application>Microsoft Office PowerPoint</Application>
  <PresentationFormat>Skjermfremvisning (4:3)</PresentationFormat>
  <Paragraphs>103</Paragraphs>
  <Slides>20</Slides>
  <Notes>13</Notes>
  <HiddenSlides>0</HiddenSlides>
  <MMClips>0</MMClips>
  <ScaleCrop>false</ScaleCrop>
  <HeadingPairs>
    <vt:vector size="6" baseType="variant">
      <vt:variant>
        <vt:lpstr>Brukte skrifter</vt:lpstr>
      </vt:variant>
      <vt:variant>
        <vt:i4>5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20</vt:i4>
      </vt:variant>
    </vt:vector>
  </HeadingPairs>
  <TitlesOfParts>
    <vt:vector size="26" baseType="lpstr">
      <vt:lpstr>ＭＳ Ｐゴシック</vt:lpstr>
      <vt:lpstr>Arial</vt:lpstr>
      <vt:lpstr>Times</vt:lpstr>
      <vt:lpstr>Times New Roman</vt:lpstr>
      <vt:lpstr>Verdana</vt:lpstr>
      <vt:lpstr>NTNU-SMN</vt:lpstr>
      <vt:lpstr>PowerPoint-presentasjon</vt:lpstr>
      <vt:lpstr>Content</vt:lpstr>
      <vt:lpstr>Why Travel Time?</vt:lpstr>
      <vt:lpstr>Road sections </vt:lpstr>
      <vt:lpstr>OBU and Antennas</vt:lpstr>
      <vt:lpstr>Travel Time - Stavanger </vt:lpstr>
      <vt:lpstr>PowerPoint-presentasjon</vt:lpstr>
      <vt:lpstr>PowerPoint-presentasjon</vt:lpstr>
      <vt:lpstr>Average Travel Time</vt:lpstr>
      <vt:lpstr>The Travel Time System</vt:lpstr>
      <vt:lpstr>Travel Time – Definitions</vt:lpstr>
      <vt:lpstr>Test site / Equipment</vt:lpstr>
      <vt:lpstr>Test Trondheim – Bluetooth vs AutoPASS  Number of travel times</vt:lpstr>
      <vt:lpstr>Test Trondheim – Bluetooth vs AutoPASS  Number of travel times</vt:lpstr>
      <vt:lpstr>Test Bluetooth Oslo 2012 - Travel Time</vt:lpstr>
      <vt:lpstr>Travel Time Prediction - Stavanger </vt:lpstr>
      <vt:lpstr>Project- and masterthesis  2014/15</vt:lpstr>
      <vt:lpstr>Bicycle Travel Time</vt:lpstr>
      <vt:lpstr>Bicycle Travel Time</vt:lpstr>
      <vt:lpstr>PowerPoint-presentasjon</vt:lpstr>
    </vt:vector>
  </TitlesOfParts>
  <Company>뿿쫠뿿젰؃⃐Ȱ珬뿿��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Mads Nordtvedt</dc:creator>
  <cp:lastModifiedBy>Haugen Torbjørn</cp:lastModifiedBy>
  <cp:revision>338</cp:revision>
  <cp:lastPrinted>2014-02-11T08:58:25Z</cp:lastPrinted>
  <dcterms:created xsi:type="dcterms:W3CDTF">2008-11-10T10:13:05Z</dcterms:created>
  <dcterms:modified xsi:type="dcterms:W3CDTF">2017-06-08T07:32:40Z</dcterms:modified>
</cp:coreProperties>
</file>